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8" r:id="rId3"/>
    <p:sldId id="269" r:id="rId4"/>
    <p:sldId id="306" r:id="rId5"/>
    <p:sldId id="263" r:id="rId6"/>
    <p:sldId id="305" r:id="rId7"/>
    <p:sldId id="264" r:id="rId8"/>
    <p:sldId id="307" r:id="rId9"/>
    <p:sldId id="309" r:id="rId10"/>
    <p:sldId id="308" r:id="rId11"/>
    <p:sldId id="279" r:id="rId1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Poppins" pitchFamily="2" charset="77"/>
      <p:regular r:id="rId18"/>
      <p:bold r:id="rId19"/>
      <p:italic r:id="rId20"/>
      <p:boldItalic r:id="rId21"/>
    </p:embeddedFont>
    <p:embeddedFont>
      <p:font typeface="Poppins ExtraBold" panose="020B0604020202020204" pitchFamily="34" charset="0"/>
      <p:bold r:id="rId22"/>
      <p:italic r:id="rId23"/>
      <p:boldItalic r:id="rId24"/>
    </p:embeddedFont>
    <p:embeddedFont>
      <p:font typeface="Questrial" pitchFamily="2" charset="77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E38"/>
    <a:srgbClr val="577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C6A158-8445-4D10-89A0-EC08BCD82D8B}">
  <a:tblStyle styleId="{F6C6A158-8445-4D10-89A0-EC08BCD82D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54" d="100"/>
          <a:sy n="154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4FEDC-614C-8241-BAEA-470435E64C80}" type="doc">
      <dgm:prSet loTypeId="urn:microsoft.com/office/officeart/2008/layout/PictureStrips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8F59DB7-2593-B447-8FD6-725E0E88B86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>
            <a:lumMod val="60000"/>
            <a:lumOff val="40000"/>
          </a:schemeClr>
        </a:solidFill>
      </dgm:spPr>
      <dgm:t>
        <a:bodyPr/>
        <a:lstStyle/>
        <a:p>
          <a:r>
            <a:rPr lang="ru-RU" sz="1400" b="0" i="0" dirty="0">
              <a:latin typeface="Century Gothic" panose="020B0502020202020204" pitchFamily="34" charset="0"/>
            </a:rPr>
            <a:t>Разработка новых химических соединений – </a:t>
          </a:r>
          <a:r>
            <a:rPr lang="ru-RU" sz="1400" b="1" i="0" dirty="0">
              <a:latin typeface="Century Gothic" panose="020B0502020202020204" pitchFamily="34" charset="0"/>
            </a:rPr>
            <a:t>передовое направление </a:t>
          </a:r>
          <a:r>
            <a:rPr lang="ru-RU" sz="1400" b="0" i="0" dirty="0">
              <a:latin typeface="Century Gothic" panose="020B0502020202020204" pitchFamily="34" charset="0"/>
            </a:rPr>
            <a:t>для многих российских компаний</a:t>
          </a:r>
          <a:endParaRPr lang="en-RU" sz="1400" dirty="0">
            <a:latin typeface="Century Gothic" panose="020B0502020202020204" pitchFamily="34" charset="0"/>
          </a:endParaRPr>
        </a:p>
      </dgm:t>
    </dgm:pt>
    <dgm:pt modelId="{6D56D763-356A-8D4E-BBEC-600DEE846234}" type="parTrans" cxnId="{8E7E4C96-5585-BF40-8D5A-0C0E37325D19}">
      <dgm:prSet/>
      <dgm:spPr/>
      <dgm:t>
        <a:bodyPr/>
        <a:lstStyle/>
        <a:p>
          <a:endParaRPr lang="en-GB"/>
        </a:p>
      </dgm:t>
    </dgm:pt>
    <dgm:pt modelId="{E40F22DA-C619-DD48-95B9-FD7E1E6D5F33}" type="sibTrans" cxnId="{8E7E4C96-5585-BF40-8D5A-0C0E37325D19}">
      <dgm:prSet/>
      <dgm:spPr/>
      <dgm:t>
        <a:bodyPr/>
        <a:lstStyle/>
        <a:p>
          <a:endParaRPr lang="en-GB"/>
        </a:p>
      </dgm:t>
    </dgm:pt>
    <dgm:pt modelId="{9E00DF23-8647-9B42-85A2-2D5555042754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>
            <a:lumMod val="60000"/>
            <a:lumOff val="40000"/>
          </a:schemeClr>
        </a:solidFill>
      </dgm:spPr>
      <dgm:t>
        <a:bodyPr/>
        <a:lstStyle/>
        <a:p>
          <a:r>
            <a:rPr lang="ru-RU" sz="1400" b="0" i="0" dirty="0">
              <a:latin typeface="Century Gothic" panose="020B0502020202020204" pitchFamily="34" charset="0"/>
            </a:rPr>
            <a:t>Методы машинного обучения могут </a:t>
          </a:r>
          <a:r>
            <a:rPr lang="ru-RU" sz="1400" b="1" i="0" dirty="0">
              <a:latin typeface="Century Gothic" panose="020B0502020202020204" pitchFamily="34" charset="0"/>
            </a:rPr>
            <a:t>ускорить и удешевить</a:t>
          </a:r>
          <a:r>
            <a:rPr lang="ru-RU" sz="1400" b="0" i="0" dirty="0">
              <a:latin typeface="Century Gothic" panose="020B0502020202020204" pitchFamily="34" charset="0"/>
            </a:rPr>
            <a:t> поиск нужных соединений, повышая экономическую эффективность компаний.</a:t>
          </a:r>
          <a:endParaRPr lang="en-RU" sz="1400" dirty="0">
            <a:latin typeface="Century Gothic" panose="020B0502020202020204" pitchFamily="34" charset="0"/>
          </a:endParaRPr>
        </a:p>
      </dgm:t>
    </dgm:pt>
    <dgm:pt modelId="{63405BCF-D423-B843-B670-B4651C1ECFD5}" type="parTrans" cxnId="{B6B10CBC-F66F-1C45-9B4C-7E46EAC375ED}">
      <dgm:prSet/>
      <dgm:spPr/>
      <dgm:t>
        <a:bodyPr/>
        <a:lstStyle/>
        <a:p>
          <a:endParaRPr lang="en-GB"/>
        </a:p>
      </dgm:t>
    </dgm:pt>
    <dgm:pt modelId="{3E543E26-B027-D541-911A-730036B8D91D}" type="sibTrans" cxnId="{B6B10CBC-F66F-1C45-9B4C-7E46EAC375ED}">
      <dgm:prSet/>
      <dgm:spPr/>
      <dgm:t>
        <a:bodyPr/>
        <a:lstStyle/>
        <a:p>
          <a:endParaRPr lang="en-GB"/>
        </a:p>
      </dgm:t>
    </dgm:pt>
    <dgm:pt modelId="{C9DD1661-070A-5B4E-9E23-681DC5BAF296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>
            <a:lumMod val="60000"/>
            <a:lumOff val="40000"/>
          </a:schemeClr>
        </a:solidFill>
      </dgm:spPr>
      <dgm:t>
        <a:bodyPr/>
        <a:lstStyle/>
        <a:p>
          <a:r>
            <a:rPr lang="ru-RU" sz="1400" b="0" i="0" dirty="0">
              <a:latin typeface="Century Gothic" panose="020B0502020202020204" pitchFamily="34" charset="0"/>
            </a:rPr>
            <a:t>Развитие собственных методов и инструментов на базе машинного обучения – </a:t>
          </a:r>
          <a:r>
            <a:rPr lang="ru-RU" sz="1400" b="1" i="0" dirty="0">
              <a:latin typeface="Century Gothic" panose="020B0502020202020204" pitchFamily="34" charset="0"/>
            </a:rPr>
            <a:t>конкурентное преимущество </a:t>
          </a:r>
          <a:r>
            <a:rPr lang="ru-RU" sz="1400" b="0" i="0" dirty="0">
              <a:latin typeface="Century Gothic" panose="020B0502020202020204" pitchFamily="34" charset="0"/>
            </a:rPr>
            <a:t>для российских компаний</a:t>
          </a:r>
          <a:endParaRPr lang="en-RU" sz="1400" dirty="0">
            <a:latin typeface="Century Gothic" panose="020B0502020202020204" pitchFamily="34" charset="0"/>
          </a:endParaRPr>
        </a:p>
      </dgm:t>
    </dgm:pt>
    <dgm:pt modelId="{689612D6-4D5C-814E-B8EF-FE5DE3165DC5}" type="parTrans" cxnId="{9B2642CB-B95E-B449-9456-E6DE41BE227E}">
      <dgm:prSet/>
      <dgm:spPr/>
      <dgm:t>
        <a:bodyPr/>
        <a:lstStyle/>
        <a:p>
          <a:endParaRPr lang="en-GB"/>
        </a:p>
      </dgm:t>
    </dgm:pt>
    <dgm:pt modelId="{4EDA1A16-54B9-C147-A3D2-937AD0C1C928}" type="sibTrans" cxnId="{9B2642CB-B95E-B449-9456-E6DE41BE227E}">
      <dgm:prSet/>
      <dgm:spPr/>
      <dgm:t>
        <a:bodyPr/>
        <a:lstStyle/>
        <a:p>
          <a:endParaRPr lang="en-GB"/>
        </a:p>
      </dgm:t>
    </dgm:pt>
    <dgm:pt modelId="{84ED5925-E6EB-B34E-9BB4-ECDD3B988635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>
            <a:lumMod val="60000"/>
            <a:lumOff val="40000"/>
          </a:schemeClr>
        </a:solidFill>
      </dgm:spPr>
      <dgm:t>
        <a:bodyPr/>
        <a:lstStyle/>
        <a:p>
          <a:r>
            <a:rPr lang="ru-RU" sz="1400" b="0" i="0" dirty="0">
              <a:latin typeface="Century Gothic" panose="020B0502020202020204" pitchFamily="34" charset="0"/>
            </a:rPr>
            <a:t>Машинное обучение может применяется в области токсикологии для </a:t>
          </a:r>
          <a:r>
            <a:rPr lang="ru-RU" sz="1400" b="1" i="0" dirty="0">
              <a:latin typeface="Century Gothic" panose="020B0502020202020204" pitchFamily="34" charset="0"/>
            </a:rPr>
            <a:t>быстрой</a:t>
          </a:r>
          <a:r>
            <a:rPr lang="ru-RU" sz="1400" b="0" i="0" dirty="0">
              <a:latin typeface="Century Gothic" panose="020B0502020202020204" pitchFamily="34" charset="0"/>
            </a:rPr>
            <a:t> </a:t>
          </a:r>
          <a:r>
            <a:rPr lang="ru-RU" sz="1400" b="1" i="0" dirty="0">
              <a:latin typeface="Century Gothic" panose="020B0502020202020204" pitchFamily="34" charset="0"/>
            </a:rPr>
            <a:t>оценки безопасности</a:t>
          </a:r>
          <a:r>
            <a:rPr lang="ru-RU" sz="1400" b="0" i="0" dirty="0">
              <a:latin typeface="Century Gothic" panose="020B0502020202020204" pitchFamily="34" charset="0"/>
            </a:rPr>
            <a:t> химических соединений</a:t>
          </a:r>
          <a:endParaRPr lang="en-RU" sz="1400" dirty="0">
            <a:latin typeface="Century Gothic" panose="020B0502020202020204" pitchFamily="34" charset="0"/>
          </a:endParaRPr>
        </a:p>
      </dgm:t>
    </dgm:pt>
    <dgm:pt modelId="{B877D96D-FB25-FA44-8A77-E686AC64BF5F}" type="parTrans" cxnId="{B4D2E5A9-E2D2-4844-ACC4-E0F7D02DF935}">
      <dgm:prSet/>
      <dgm:spPr/>
      <dgm:t>
        <a:bodyPr/>
        <a:lstStyle/>
        <a:p>
          <a:endParaRPr lang="en-GB"/>
        </a:p>
      </dgm:t>
    </dgm:pt>
    <dgm:pt modelId="{1B4A26D9-8F06-6B42-BF8D-C2E609E6C509}" type="sibTrans" cxnId="{B4D2E5A9-E2D2-4844-ACC4-E0F7D02DF935}">
      <dgm:prSet/>
      <dgm:spPr/>
      <dgm:t>
        <a:bodyPr/>
        <a:lstStyle/>
        <a:p>
          <a:endParaRPr lang="en-GB"/>
        </a:p>
      </dgm:t>
    </dgm:pt>
    <dgm:pt modelId="{FDAC34EB-89A1-3743-8073-FE77B773074D}" type="pres">
      <dgm:prSet presAssocID="{5C34FEDC-614C-8241-BAEA-470435E64C80}" presName="Name0" presStyleCnt="0">
        <dgm:presLayoutVars>
          <dgm:dir/>
          <dgm:resizeHandles val="exact"/>
        </dgm:presLayoutVars>
      </dgm:prSet>
      <dgm:spPr/>
    </dgm:pt>
    <dgm:pt modelId="{2BFA803F-43BA-A340-9184-63F2C3A99D4F}" type="pres">
      <dgm:prSet presAssocID="{48F59DB7-2593-B447-8FD6-725E0E88B861}" presName="composite" presStyleCnt="0"/>
      <dgm:spPr/>
    </dgm:pt>
    <dgm:pt modelId="{5D65388A-7B43-9C48-B3F9-AAE829749D14}" type="pres">
      <dgm:prSet presAssocID="{48F59DB7-2593-B447-8FD6-725E0E88B861}" presName="rect1" presStyleLbl="trAlignAcc1" presStyleIdx="0" presStyleCnt="4">
        <dgm:presLayoutVars>
          <dgm:bulletEnabled val="1"/>
        </dgm:presLayoutVars>
      </dgm:prSet>
      <dgm:spPr/>
    </dgm:pt>
    <dgm:pt modelId="{1336C4BD-051D-C741-AE81-17F495D177FE}" type="pres">
      <dgm:prSet presAssocID="{48F59DB7-2593-B447-8FD6-725E0E88B861}" presName="rect2" presStyleLbl="fgImgPlace1" presStyleIdx="0" presStyleCnt="4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0EA84A2E-FCB6-594C-9AC5-6B5503227826}" type="pres">
      <dgm:prSet presAssocID="{E40F22DA-C619-DD48-95B9-FD7E1E6D5F33}" presName="sibTrans" presStyleCnt="0"/>
      <dgm:spPr/>
    </dgm:pt>
    <dgm:pt modelId="{93D97905-D901-2C42-A732-5E9D4C320405}" type="pres">
      <dgm:prSet presAssocID="{9E00DF23-8647-9B42-85A2-2D5555042754}" presName="composite" presStyleCnt="0"/>
      <dgm:spPr/>
    </dgm:pt>
    <dgm:pt modelId="{434E4C4D-2B2D-A948-A3FE-3281579A035A}" type="pres">
      <dgm:prSet presAssocID="{9E00DF23-8647-9B42-85A2-2D5555042754}" presName="rect1" presStyleLbl="trAlignAcc1" presStyleIdx="1" presStyleCnt="4">
        <dgm:presLayoutVars>
          <dgm:bulletEnabled val="1"/>
        </dgm:presLayoutVars>
      </dgm:prSet>
      <dgm:spPr/>
    </dgm:pt>
    <dgm:pt modelId="{C25AAE58-BD83-CC4A-AEB3-26EA4D60008F}" type="pres">
      <dgm:prSet presAssocID="{9E00DF23-8647-9B42-85A2-2D5555042754}" presName="rect2" presStyleLbl="fgImgPlace1" presStyleIdx="1" presStyleCnt="4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E64A3B07-3CEA-7A49-9646-900833CE95DC}" type="pres">
      <dgm:prSet presAssocID="{3E543E26-B027-D541-911A-730036B8D91D}" presName="sibTrans" presStyleCnt="0"/>
      <dgm:spPr/>
    </dgm:pt>
    <dgm:pt modelId="{7D392399-CAAF-1E46-9CD7-8FACD87FE34B}" type="pres">
      <dgm:prSet presAssocID="{C9DD1661-070A-5B4E-9E23-681DC5BAF296}" presName="composite" presStyleCnt="0"/>
      <dgm:spPr/>
    </dgm:pt>
    <dgm:pt modelId="{B7964A63-9AF9-444E-91DB-D8F87CF32EAD}" type="pres">
      <dgm:prSet presAssocID="{C9DD1661-070A-5B4E-9E23-681DC5BAF296}" presName="rect1" presStyleLbl="trAlignAcc1" presStyleIdx="2" presStyleCnt="4">
        <dgm:presLayoutVars>
          <dgm:bulletEnabled val="1"/>
        </dgm:presLayoutVars>
      </dgm:prSet>
      <dgm:spPr/>
    </dgm:pt>
    <dgm:pt modelId="{F00AE63B-99BA-E646-8D16-3D3FE724E65E}" type="pres">
      <dgm:prSet presAssocID="{C9DD1661-070A-5B4E-9E23-681DC5BAF296}" presName="rect2" presStyleLbl="fgImgPlace1" presStyleIdx="2" presStyleCnt="4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D198D8E0-0701-564C-970B-B59B8732D975}" type="pres">
      <dgm:prSet presAssocID="{4EDA1A16-54B9-C147-A3D2-937AD0C1C928}" presName="sibTrans" presStyleCnt="0"/>
      <dgm:spPr/>
    </dgm:pt>
    <dgm:pt modelId="{0CB05C39-9928-D649-9C80-B990FBC496A3}" type="pres">
      <dgm:prSet presAssocID="{84ED5925-E6EB-B34E-9BB4-ECDD3B988635}" presName="composite" presStyleCnt="0"/>
      <dgm:spPr/>
    </dgm:pt>
    <dgm:pt modelId="{408588F4-E259-DC4A-949A-4F4228FED59E}" type="pres">
      <dgm:prSet presAssocID="{84ED5925-E6EB-B34E-9BB4-ECDD3B988635}" presName="rect1" presStyleLbl="trAlignAcc1" presStyleIdx="3" presStyleCnt="4">
        <dgm:presLayoutVars>
          <dgm:bulletEnabled val="1"/>
        </dgm:presLayoutVars>
      </dgm:prSet>
      <dgm:spPr/>
    </dgm:pt>
    <dgm:pt modelId="{0EEC84DB-C63D-204C-BA7B-66CA267BB438}" type="pres">
      <dgm:prSet presAssocID="{84ED5925-E6EB-B34E-9BB4-ECDD3B988635}" presName="rect2" presStyleLbl="fgImgPlace1" presStyleIdx="3" presStyleCnt="4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</dgm:ptLst>
  <dgm:cxnLst>
    <dgm:cxn modelId="{45ECCF32-840F-A143-8E98-4E2BD56A0268}" type="presOf" srcId="{84ED5925-E6EB-B34E-9BB4-ECDD3B988635}" destId="{408588F4-E259-DC4A-949A-4F4228FED59E}" srcOrd="0" destOrd="0" presId="urn:microsoft.com/office/officeart/2008/layout/PictureStrips"/>
    <dgm:cxn modelId="{92D17A37-8955-D749-B742-498193C22331}" type="presOf" srcId="{48F59DB7-2593-B447-8FD6-725E0E88B861}" destId="{5D65388A-7B43-9C48-B3F9-AAE829749D14}" srcOrd="0" destOrd="0" presId="urn:microsoft.com/office/officeart/2008/layout/PictureStrips"/>
    <dgm:cxn modelId="{BD48EA40-D40C-EE4E-9F3E-697F221A6BD2}" type="presOf" srcId="{C9DD1661-070A-5B4E-9E23-681DC5BAF296}" destId="{B7964A63-9AF9-444E-91DB-D8F87CF32EAD}" srcOrd="0" destOrd="0" presId="urn:microsoft.com/office/officeart/2008/layout/PictureStrips"/>
    <dgm:cxn modelId="{DB49AD87-D588-894D-9408-117E9C032B10}" type="presOf" srcId="{9E00DF23-8647-9B42-85A2-2D5555042754}" destId="{434E4C4D-2B2D-A948-A3FE-3281579A035A}" srcOrd="0" destOrd="0" presId="urn:microsoft.com/office/officeart/2008/layout/PictureStrips"/>
    <dgm:cxn modelId="{8E7E4C96-5585-BF40-8D5A-0C0E37325D19}" srcId="{5C34FEDC-614C-8241-BAEA-470435E64C80}" destId="{48F59DB7-2593-B447-8FD6-725E0E88B861}" srcOrd="0" destOrd="0" parTransId="{6D56D763-356A-8D4E-BBEC-600DEE846234}" sibTransId="{E40F22DA-C619-DD48-95B9-FD7E1E6D5F33}"/>
    <dgm:cxn modelId="{B4D2E5A9-E2D2-4844-ACC4-E0F7D02DF935}" srcId="{5C34FEDC-614C-8241-BAEA-470435E64C80}" destId="{84ED5925-E6EB-B34E-9BB4-ECDD3B988635}" srcOrd="3" destOrd="0" parTransId="{B877D96D-FB25-FA44-8A77-E686AC64BF5F}" sibTransId="{1B4A26D9-8F06-6B42-BF8D-C2E609E6C509}"/>
    <dgm:cxn modelId="{B6B10CBC-F66F-1C45-9B4C-7E46EAC375ED}" srcId="{5C34FEDC-614C-8241-BAEA-470435E64C80}" destId="{9E00DF23-8647-9B42-85A2-2D5555042754}" srcOrd="1" destOrd="0" parTransId="{63405BCF-D423-B843-B670-B4651C1ECFD5}" sibTransId="{3E543E26-B027-D541-911A-730036B8D91D}"/>
    <dgm:cxn modelId="{9B2642CB-B95E-B449-9456-E6DE41BE227E}" srcId="{5C34FEDC-614C-8241-BAEA-470435E64C80}" destId="{C9DD1661-070A-5B4E-9E23-681DC5BAF296}" srcOrd="2" destOrd="0" parTransId="{689612D6-4D5C-814E-B8EF-FE5DE3165DC5}" sibTransId="{4EDA1A16-54B9-C147-A3D2-937AD0C1C928}"/>
    <dgm:cxn modelId="{958CE4F5-B683-614E-A514-84991232F1E5}" type="presOf" srcId="{5C34FEDC-614C-8241-BAEA-470435E64C80}" destId="{FDAC34EB-89A1-3743-8073-FE77B773074D}" srcOrd="0" destOrd="0" presId="urn:microsoft.com/office/officeart/2008/layout/PictureStrips"/>
    <dgm:cxn modelId="{7A64E74B-FDAB-AF4A-A1D8-358AF6BC3516}" type="presParOf" srcId="{FDAC34EB-89A1-3743-8073-FE77B773074D}" destId="{2BFA803F-43BA-A340-9184-63F2C3A99D4F}" srcOrd="0" destOrd="0" presId="urn:microsoft.com/office/officeart/2008/layout/PictureStrips"/>
    <dgm:cxn modelId="{F22A384D-5B71-1C43-878E-83CE56146CF9}" type="presParOf" srcId="{2BFA803F-43BA-A340-9184-63F2C3A99D4F}" destId="{5D65388A-7B43-9C48-B3F9-AAE829749D14}" srcOrd="0" destOrd="0" presId="urn:microsoft.com/office/officeart/2008/layout/PictureStrips"/>
    <dgm:cxn modelId="{BED234DD-2AB1-5B4D-8C18-BA72F671894E}" type="presParOf" srcId="{2BFA803F-43BA-A340-9184-63F2C3A99D4F}" destId="{1336C4BD-051D-C741-AE81-17F495D177FE}" srcOrd="1" destOrd="0" presId="urn:microsoft.com/office/officeart/2008/layout/PictureStrips"/>
    <dgm:cxn modelId="{205AD605-D40F-FB45-852B-000DC7AE577B}" type="presParOf" srcId="{FDAC34EB-89A1-3743-8073-FE77B773074D}" destId="{0EA84A2E-FCB6-594C-9AC5-6B5503227826}" srcOrd="1" destOrd="0" presId="urn:microsoft.com/office/officeart/2008/layout/PictureStrips"/>
    <dgm:cxn modelId="{AD96A577-2544-544E-8C0B-AA6413393ABA}" type="presParOf" srcId="{FDAC34EB-89A1-3743-8073-FE77B773074D}" destId="{93D97905-D901-2C42-A732-5E9D4C320405}" srcOrd="2" destOrd="0" presId="urn:microsoft.com/office/officeart/2008/layout/PictureStrips"/>
    <dgm:cxn modelId="{D8C4EE53-69B5-A347-A147-1AFB5579CBE2}" type="presParOf" srcId="{93D97905-D901-2C42-A732-5E9D4C320405}" destId="{434E4C4D-2B2D-A948-A3FE-3281579A035A}" srcOrd="0" destOrd="0" presId="urn:microsoft.com/office/officeart/2008/layout/PictureStrips"/>
    <dgm:cxn modelId="{A71B59F6-6D89-6E47-AA6C-98389F3EE1C2}" type="presParOf" srcId="{93D97905-D901-2C42-A732-5E9D4C320405}" destId="{C25AAE58-BD83-CC4A-AEB3-26EA4D60008F}" srcOrd="1" destOrd="0" presId="urn:microsoft.com/office/officeart/2008/layout/PictureStrips"/>
    <dgm:cxn modelId="{E038DE56-EB2C-2F4E-8B50-EAB069F903CE}" type="presParOf" srcId="{FDAC34EB-89A1-3743-8073-FE77B773074D}" destId="{E64A3B07-3CEA-7A49-9646-900833CE95DC}" srcOrd="3" destOrd="0" presId="urn:microsoft.com/office/officeart/2008/layout/PictureStrips"/>
    <dgm:cxn modelId="{834C5CD9-FE20-404A-8CE7-DFB4F82E0D3B}" type="presParOf" srcId="{FDAC34EB-89A1-3743-8073-FE77B773074D}" destId="{7D392399-CAAF-1E46-9CD7-8FACD87FE34B}" srcOrd="4" destOrd="0" presId="urn:microsoft.com/office/officeart/2008/layout/PictureStrips"/>
    <dgm:cxn modelId="{B498B206-25C3-2046-8AB0-3AD04A9AD983}" type="presParOf" srcId="{7D392399-CAAF-1E46-9CD7-8FACD87FE34B}" destId="{B7964A63-9AF9-444E-91DB-D8F87CF32EAD}" srcOrd="0" destOrd="0" presId="urn:microsoft.com/office/officeart/2008/layout/PictureStrips"/>
    <dgm:cxn modelId="{EDFCD723-1901-C149-A3BF-935D2842C594}" type="presParOf" srcId="{7D392399-CAAF-1E46-9CD7-8FACD87FE34B}" destId="{F00AE63B-99BA-E646-8D16-3D3FE724E65E}" srcOrd="1" destOrd="0" presId="urn:microsoft.com/office/officeart/2008/layout/PictureStrips"/>
    <dgm:cxn modelId="{97D73FF8-7E32-494F-B6AF-63A87B21CFF0}" type="presParOf" srcId="{FDAC34EB-89A1-3743-8073-FE77B773074D}" destId="{D198D8E0-0701-564C-970B-B59B8732D975}" srcOrd="5" destOrd="0" presId="urn:microsoft.com/office/officeart/2008/layout/PictureStrips"/>
    <dgm:cxn modelId="{D7530450-D61E-7043-90B4-CFCC56E00FDD}" type="presParOf" srcId="{FDAC34EB-89A1-3743-8073-FE77B773074D}" destId="{0CB05C39-9928-D649-9C80-B990FBC496A3}" srcOrd="6" destOrd="0" presId="urn:microsoft.com/office/officeart/2008/layout/PictureStrips"/>
    <dgm:cxn modelId="{13F7802B-93DA-2D40-A467-1E6120EEC324}" type="presParOf" srcId="{0CB05C39-9928-D649-9C80-B990FBC496A3}" destId="{408588F4-E259-DC4A-949A-4F4228FED59E}" srcOrd="0" destOrd="0" presId="urn:microsoft.com/office/officeart/2008/layout/PictureStrips"/>
    <dgm:cxn modelId="{4CADB016-B976-D149-B6CC-5676E67EFCF6}" type="presParOf" srcId="{0CB05C39-9928-D649-9C80-B990FBC496A3}" destId="{0EEC84DB-C63D-204C-BA7B-66CA267BB438}" srcOrd="1" destOrd="0" presId="urn:microsoft.com/office/officeart/2008/layout/PictureStrip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375636-EB6D-CC4A-AAE1-2EC3A87E95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695CB4-C066-C846-874B-6A01A2FE6FC6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ru-RU" sz="1200" b="1" i="0" dirty="0">
              <a:latin typeface="Century Gothic" panose="020B0502020202020204" pitchFamily="34" charset="0"/>
            </a:rPr>
            <a:t>Молекулярный вес</a:t>
          </a:r>
          <a:r>
            <a:rPr lang="en-GB" sz="1200" b="0" i="0" dirty="0">
              <a:latin typeface="Century Gothic" panose="020B0502020202020204" pitchFamily="34" charset="0"/>
            </a:rPr>
            <a:t> </a:t>
          </a:r>
          <a:endParaRPr lang="ru-RU" sz="1200" b="0" i="0" dirty="0">
            <a:latin typeface="Century Gothic" panose="020B0502020202020204" pitchFamily="34" charset="0"/>
          </a:endParaRPr>
        </a:p>
        <a:p>
          <a:r>
            <a:rPr lang="ru-RU" sz="1200" b="0" i="0" dirty="0">
              <a:latin typeface="Century Gothic" panose="020B0502020202020204" pitchFamily="34" charset="0"/>
            </a:rPr>
            <a:t>Важный параметр, влияющий на биодоступность молекулы</a:t>
          </a:r>
          <a:endParaRPr lang="en-RU" sz="1200" dirty="0">
            <a:latin typeface="Century Gothic" panose="020B0502020202020204" pitchFamily="34" charset="0"/>
          </a:endParaRPr>
        </a:p>
      </dgm:t>
    </dgm:pt>
    <dgm:pt modelId="{2CD983DB-0A94-0846-B9A3-3A4630F2F87A}" type="parTrans" cxnId="{3BA1D6E9-BCB1-B94E-8F6C-0C7F728CDAEA}">
      <dgm:prSet/>
      <dgm:spPr/>
      <dgm:t>
        <a:bodyPr/>
        <a:lstStyle/>
        <a:p>
          <a:endParaRPr lang="en-GB"/>
        </a:p>
      </dgm:t>
    </dgm:pt>
    <dgm:pt modelId="{DC50C554-2E13-8646-BEAB-C12D0BC0FB23}" type="sibTrans" cxnId="{3BA1D6E9-BCB1-B94E-8F6C-0C7F728CDAEA}">
      <dgm:prSet/>
      <dgm:spPr/>
      <dgm:t>
        <a:bodyPr/>
        <a:lstStyle/>
        <a:p>
          <a:endParaRPr lang="en-GB"/>
        </a:p>
      </dgm:t>
    </dgm:pt>
    <dgm:pt modelId="{D91563BF-D371-EF42-A2B7-E6F130472C47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ru-RU" sz="1200" b="1" i="0" dirty="0">
              <a:latin typeface="Century Gothic" panose="020B0502020202020204" pitchFamily="34" charset="0"/>
            </a:rPr>
            <a:t>Формальный заряд</a:t>
          </a:r>
          <a:r>
            <a:rPr lang="en-GB" sz="1200" b="0" i="0" dirty="0">
              <a:latin typeface="Century Gothic" panose="020B0502020202020204" pitchFamily="34" charset="0"/>
            </a:rPr>
            <a:t> </a:t>
          </a:r>
          <a:endParaRPr lang="ru-RU" sz="1200" b="0" i="0" dirty="0">
            <a:latin typeface="Century Gothic" panose="020B0502020202020204" pitchFamily="34" charset="0"/>
          </a:endParaRPr>
        </a:p>
        <a:p>
          <a:r>
            <a:rPr lang="ru-RU" sz="1200" b="0" i="0" dirty="0">
              <a:latin typeface="Century Gothic" panose="020B0502020202020204" pitchFamily="34" charset="0"/>
            </a:rPr>
            <a:t>Влияние на фармакокинетические свойства молекулы</a:t>
          </a:r>
          <a:endParaRPr lang="en-RU" sz="1200" dirty="0">
            <a:latin typeface="Century Gothic" panose="020B0502020202020204" pitchFamily="34" charset="0"/>
          </a:endParaRPr>
        </a:p>
      </dgm:t>
    </dgm:pt>
    <dgm:pt modelId="{81272A35-C8CE-0D46-8484-55393A55538F}" type="parTrans" cxnId="{FF80DB7D-E45F-FA42-B371-5735CC2B8809}">
      <dgm:prSet/>
      <dgm:spPr/>
      <dgm:t>
        <a:bodyPr/>
        <a:lstStyle/>
        <a:p>
          <a:endParaRPr lang="en-GB"/>
        </a:p>
      </dgm:t>
    </dgm:pt>
    <dgm:pt modelId="{FD358ECD-466B-B243-8898-560A85DC5880}" type="sibTrans" cxnId="{FF80DB7D-E45F-FA42-B371-5735CC2B8809}">
      <dgm:prSet/>
      <dgm:spPr/>
      <dgm:t>
        <a:bodyPr/>
        <a:lstStyle/>
        <a:p>
          <a:endParaRPr lang="en-GB"/>
        </a:p>
      </dgm:t>
    </dgm:pt>
    <dgm:pt modelId="{3388EC46-20E7-9F4B-8E4B-24B52C0A6CDE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GB" sz="1200" b="1" i="0" dirty="0">
              <a:latin typeface="Century Gothic" panose="020B0502020202020204" pitchFamily="34" charset="0"/>
            </a:rPr>
            <a:t>TPSA</a:t>
          </a:r>
          <a:r>
            <a:rPr lang="en-GB" sz="1200" b="0" i="0" dirty="0">
              <a:latin typeface="Century Gothic" panose="020B0502020202020204" pitchFamily="34" charset="0"/>
            </a:rPr>
            <a:t> </a:t>
          </a:r>
          <a:endParaRPr lang="ru-RU" sz="1200" b="0" i="0" dirty="0">
            <a:latin typeface="Century Gothic" panose="020B0502020202020204" pitchFamily="34" charset="0"/>
          </a:endParaRPr>
        </a:p>
        <a:p>
          <a:r>
            <a:rPr lang="ru-RU" sz="1200" b="0" i="0" dirty="0">
              <a:latin typeface="Century Gothic" panose="020B0502020202020204" pitchFamily="34" charset="0"/>
            </a:rPr>
            <a:t>Индикатор гидрофильности молекулы, влияющий на ее биодоступность</a:t>
          </a:r>
          <a:endParaRPr lang="en-RU" sz="1200" dirty="0">
            <a:latin typeface="Century Gothic" panose="020B0502020202020204" pitchFamily="34" charset="0"/>
          </a:endParaRPr>
        </a:p>
      </dgm:t>
    </dgm:pt>
    <dgm:pt modelId="{B2E0D632-982F-964A-AC7F-7821F64D1974}" type="parTrans" cxnId="{7E665A1E-AF95-D64C-8DE9-B4322D016348}">
      <dgm:prSet/>
      <dgm:spPr/>
      <dgm:t>
        <a:bodyPr/>
        <a:lstStyle/>
        <a:p>
          <a:endParaRPr lang="en-GB"/>
        </a:p>
      </dgm:t>
    </dgm:pt>
    <dgm:pt modelId="{FB0CEE25-5FC7-DF46-AD3C-E740A1AFE332}" type="sibTrans" cxnId="{7E665A1E-AF95-D64C-8DE9-B4322D016348}">
      <dgm:prSet/>
      <dgm:spPr/>
      <dgm:t>
        <a:bodyPr/>
        <a:lstStyle/>
        <a:p>
          <a:endParaRPr lang="en-GB"/>
        </a:p>
      </dgm:t>
    </dgm:pt>
    <dgm:pt modelId="{4AB2A877-A2C8-834E-B4C5-24C1B17C94D2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ru-RU" sz="1200" b="1" i="0" dirty="0">
              <a:latin typeface="Century Gothic" panose="020B0502020202020204" pitchFamily="34" charset="0"/>
            </a:rPr>
            <a:t>Количество радикальных электронов</a:t>
          </a:r>
        </a:p>
        <a:p>
          <a:r>
            <a:rPr lang="ru-RU" sz="1200" b="0" i="0" dirty="0">
              <a:latin typeface="Century Gothic" panose="020B0502020202020204" pitchFamily="34" charset="0"/>
            </a:rPr>
            <a:t>Связь с реакционной способностью молекулы, влияющей на ее токсичность</a:t>
          </a:r>
          <a:endParaRPr lang="en-RU" sz="1200" dirty="0">
            <a:latin typeface="Century Gothic" panose="020B0502020202020204" pitchFamily="34" charset="0"/>
          </a:endParaRPr>
        </a:p>
      </dgm:t>
    </dgm:pt>
    <dgm:pt modelId="{C402DEB0-3545-2041-B3F4-324FCDCED3BB}" type="parTrans" cxnId="{8257449A-922D-FE4E-A5F6-29429E2A326F}">
      <dgm:prSet/>
      <dgm:spPr/>
      <dgm:t>
        <a:bodyPr/>
        <a:lstStyle/>
        <a:p>
          <a:endParaRPr lang="en-GB"/>
        </a:p>
      </dgm:t>
    </dgm:pt>
    <dgm:pt modelId="{8B7C2EC6-E7AF-B246-B96D-7DD68AE5E88B}" type="sibTrans" cxnId="{8257449A-922D-FE4E-A5F6-29429E2A326F}">
      <dgm:prSet/>
      <dgm:spPr/>
      <dgm:t>
        <a:bodyPr/>
        <a:lstStyle/>
        <a:p>
          <a:endParaRPr lang="en-GB"/>
        </a:p>
      </dgm:t>
    </dgm:pt>
    <dgm:pt modelId="{3C461E94-E637-E049-A2E9-064F6A2A6466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n-GB" sz="1200" b="1" i="0" dirty="0" err="1">
              <a:latin typeface="Century Gothic" panose="020B0502020202020204" pitchFamily="34" charset="0"/>
            </a:rPr>
            <a:t>LogP</a:t>
          </a:r>
          <a:endParaRPr lang="ru-RU" sz="1200" b="1" i="0" dirty="0">
            <a:latin typeface="Century Gothic" panose="020B0502020202020204" pitchFamily="34" charset="0"/>
          </a:endParaRPr>
        </a:p>
        <a:p>
          <a:r>
            <a:rPr lang="ru-RU" sz="1200" b="0" i="0" dirty="0">
              <a:latin typeface="Century Gothic" panose="020B0502020202020204" pitchFamily="34" charset="0"/>
            </a:rPr>
            <a:t>Описание </a:t>
          </a:r>
          <a:r>
            <a:rPr lang="ru-RU" sz="1200" b="0" i="0" dirty="0" err="1">
              <a:latin typeface="Century Gothic" panose="020B0502020202020204" pitchFamily="34" charset="0"/>
            </a:rPr>
            <a:t>липофильности</a:t>
          </a:r>
          <a:r>
            <a:rPr lang="ru-RU" sz="1200" b="0" i="0" dirty="0">
              <a:latin typeface="Century Gothic" panose="020B0502020202020204" pitchFamily="34" charset="0"/>
            </a:rPr>
            <a:t> молекулы, влияющую на ее растворимость и поглощение в организме</a:t>
          </a:r>
          <a:endParaRPr lang="en-RU" sz="1200" dirty="0">
            <a:latin typeface="Century Gothic" panose="020B0502020202020204" pitchFamily="34" charset="0"/>
          </a:endParaRPr>
        </a:p>
      </dgm:t>
    </dgm:pt>
    <dgm:pt modelId="{18330CAF-E9B0-3B45-8F44-B974285A08FF}" type="parTrans" cxnId="{660A904E-D3EC-FA47-B862-8186381795D0}">
      <dgm:prSet/>
      <dgm:spPr/>
      <dgm:t>
        <a:bodyPr/>
        <a:lstStyle/>
        <a:p>
          <a:endParaRPr lang="en-GB"/>
        </a:p>
      </dgm:t>
    </dgm:pt>
    <dgm:pt modelId="{55ECBB51-4CBC-E941-AA85-B7FB9450C7DE}" type="sibTrans" cxnId="{660A904E-D3EC-FA47-B862-8186381795D0}">
      <dgm:prSet/>
      <dgm:spPr/>
      <dgm:t>
        <a:bodyPr/>
        <a:lstStyle/>
        <a:p>
          <a:endParaRPr lang="en-GB"/>
        </a:p>
      </dgm:t>
    </dgm:pt>
    <dgm:pt modelId="{BFA71A0C-31A7-5241-BB9D-78CD7F61D3AB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ru-RU" sz="1200" b="1" i="0" dirty="0">
              <a:latin typeface="Century Gothic" panose="020B0502020202020204" pitchFamily="34" charset="0"/>
            </a:rPr>
            <a:t>Количество доноров и акцепторов водородной связи</a:t>
          </a:r>
        </a:p>
        <a:p>
          <a:r>
            <a:rPr lang="ru-RU" sz="1200" b="0" i="0" dirty="0">
              <a:latin typeface="Century Gothic" panose="020B0502020202020204" pitchFamily="34" charset="0"/>
            </a:rPr>
            <a:t>Взаимодействие с белками и растворимость</a:t>
          </a:r>
          <a:endParaRPr lang="en-RU" sz="1200" dirty="0">
            <a:latin typeface="Century Gothic" panose="020B0502020202020204" pitchFamily="34" charset="0"/>
          </a:endParaRPr>
        </a:p>
      </dgm:t>
    </dgm:pt>
    <dgm:pt modelId="{E9092675-97DD-094D-A721-243A25468958}" type="parTrans" cxnId="{2079F8B6-F782-DE46-8317-2F8FD43E177D}">
      <dgm:prSet/>
      <dgm:spPr/>
      <dgm:t>
        <a:bodyPr/>
        <a:lstStyle/>
        <a:p>
          <a:endParaRPr lang="en-GB"/>
        </a:p>
      </dgm:t>
    </dgm:pt>
    <dgm:pt modelId="{03E1C249-3A42-9849-BF54-3DD4CA61EC81}" type="sibTrans" cxnId="{2079F8B6-F782-DE46-8317-2F8FD43E177D}">
      <dgm:prSet/>
      <dgm:spPr/>
      <dgm:t>
        <a:bodyPr/>
        <a:lstStyle/>
        <a:p>
          <a:endParaRPr lang="en-GB"/>
        </a:p>
      </dgm:t>
    </dgm:pt>
    <dgm:pt modelId="{E25A14E9-3931-C24A-A736-847B67571A61}" type="pres">
      <dgm:prSet presAssocID="{7C375636-EB6D-CC4A-AAE1-2EC3A87E9537}" presName="diagram" presStyleCnt="0">
        <dgm:presLayoutVars>
          <dgm:dir/>
          <dgm:resizeHandles val="exact"/>
        </dgm:presLayoutVars>
      </dgm:prSet>
      <dgm:spPr/>
    </dgm:pt>
    <dgm:pt modelId="{EBE649D3-6E40-6648-B565-B0E1E54A1FF0}" type="pres">
      <dgm:prSet presAssocID="{E6695CB4-C066-C846-874B-6A01A2FE6FC6}" presName="node" presStyleLbl="node1" presStyleIdx="0" presStyleCnt="6" custLinFactNeighborY="12740">
        <dgm:presLayoutVars>
          <dgm:bulletEnabled val="1"/>
        </dgm:presLayoutVars>
      </dgm:prSet>
      <dgm:spPr/>
    </dgm:pt>
    <dgm:pt modelId="{EC040E9E-FB75-704F-A04F-5893F012977F}" type="pres">
      <dgm:prSet presAssocID="{DC50C554-2E13-8646-BEAB-C12D0BC0FB23}" presName="sibTrans" presStyleCnt="0"/>
      <dgm:spPr/>
    </dgm:pt>
    <dgm:pt modelId="{6EF31468-6D58-2A4D-B1AB-2A09CC563045}" type="pres">
      <dgm:prSet presAssocID="{D91563BF-D371-EF42-A2B7-E6F130472C47}" presName="node" presStyleLbl="node1" presStyleIdx="1" presStyleCnt="6" custLinFactNeighborY="12740">
        <dgm:presLayoutVars>
          <dgm:bulletEnabled val="1"/>
        </dgm:presLayoutVars>
      </dgm:prSet>
      <dgm:spPr/>
    </dgm:pt>
    <dgm:pt modelId="{670671D1-60C8-DF48-A0B4-18DAA6CD4992}" type="pres">
      <dgm:prSet presAssocID="{FD358ECD-466B-B243-8898-560A85DC5880}" presName="sibTrans" presStyleCnt="0"/>
      <dgm:spPr/>
    </dgm:pt>
    <dgm:pt modelId="{669B7FCC-B86D-5A4F-9B64-571362B975C4}" type="pres">
      <dgm:prSet presAssocID="{3388EC46-20E7-9F4B-8E4B-24B52C0A6CDE}" presName="node" presStyleLbl="node1" presStyleIdx="2" presStyleCnt="6" custLinFactNeighborX="367" custLinFactNeighborY="12740">
        <dgm:presLayoutVars>
          <dgm:bulletEnabled val="1"/>
        </dgm:presLayoutVars>
      </dgm:prSet>
      <dgm:spPr/>
    </dgm:pt>
    <dgm:pt modelId="{12D8AC44-6B21-544F-9FA5-BB083B88B6B7}" type="pres">
      <dgm:prSet presAssocID="{FB0CEE25-5FC7-DF46-AD3C-E740A1AFE332}" presName="sibTrans" presStyleCnt="0"/>
      <dgm:spPr/>
    </dgm:pt>
    <dgm:pt modelId="{676ADBB1-E069-BD4A-A0A5-E9F4D6FB1CD2}" type="pres">
      <dgm:prSet presAssocID="{4AB2A877-A2C8-834E-B4C5-24C1B17C94D2}" presName="node" presStyleLbl="node1" presStyleIdx="3" presStyleCnt="6">
        <dgm:presLayoutVars>
          <dgm:bulletEnabled val="1"/>
        </dgm:presLayoutVars>
      </dgm:prSet>
      <dgm:spPr/>
    </dgm:pt>
    <dgm:pt modelId="{1F0F69CF-5949-6542-9F08-5AC030285AFC}" type="pres">
      <dgm:prSet presAssocID="{8B7C2EC6-E7AF-B246-B96D-7DD68AE5E88B}" presName="sibTrans" presStyleCnt="0"/>
      <dgm:spPr/>
    </dgm:pt>
    <dgm:pt modelId="{BAD33F5D-CD1D-2D44-9E05-8D899D8A8993}" type="pres">
      <dgm:prSet presAssocID="{3C461E94-E637-E049-A2E9-064F6A2A6466}" presName="node" presStyleLbl="node1" presStyleIdx="4" presStyleCnt="6">
        <dgm:presLayoutVars>
          <dgm:bulletEnabled val="1"/>
        </dgm:presLayoutVars>
      </dgm:prSet>
      <dgm:spPr/>
    </dgm:pt>
    <dgm:pt modelId="{32916DA0-1776-4A4B-A06D-08F9F95736AA}" type="pres">
      <dgm:prSet presAssocID="{55ECBB51-4CBC-E941-AA85-B7FB9450C7DE}" presName="sibTrans" presStyleCnt="0"/>
      <dgm:spPr/>
    </dgm:pt>
    <dgm:pt modelId="{C81C13E4-28E0-B74C-9ADC-7DD52EB46F59}" type="pres">
      <dgm:prSet presAssocID="{BFA71A0C-31A7-5241-BB9D-78CD7F61D3AB}" presName="node" presStyleLbl="node1" presStyleIdx="5" presStyleCnt="6" custLinFactNeighborX="367" custLinFactNeighborY="611">
        <dgm:presLayoutVars>
          <dgm:bulletEnabled val="1"/>
        </dgm:presLayoutVars>
      </dgm:prSet>
      <dgm:spPr/>
    </dgm:pt>
  </dgm:ptLst>
  <dgm:cxnLst>
    <dgm:cxn modelId="{10544902-F636-6344-A45F-021AEDEE60FD}" type="presOf" srcId="{D91563BF-D371-EF42-A2B7-E6F130472C47}" destId="{6EF31468-6D58-2A4D-B1AB-2A09CC563045}" srcOrd="0" destOrd="0" presId="urn:microsoft.com/office/officeart/2005/8/layout/default"/>
    <dgm:cxn modelId="{7E665A1E-AF95-D64C-8DE9-B4322D016348}" srcId="{7C375636-EB6D-CC4A-AAE1-2EC3A87E9537}" destId="{3388EC46-20E7-9F4B-8E4B-24B52C0A6CDE}" srcOrd="2" destOrd="0" parTransId="{B2E0D632-982F-964A-AC7F-7821F64D1974}" sibTransId="{FB0CEE25-5FC7-DF46-AD3C-E740A1AFE332}"/>
    <dgm:cxn modelId="{660A904E-D3EC-FA47-B862-8186381795D0}" srcId="{7C375636-EB6D-CC4A-AAE1-2EC3A87E9537}" destId="{3C461E94-E637-E049-A2E9-064F6A2A6466}" srcOrd="4" destOrd="0" parTransId="{18330CAF-E9B0-3B45-8F44-B974285A08FF}" sibTransId="{55ECBB51-4CBC-E941-AA85-B7FB9450C7DE}"/>
    <dgm:cxn modelId="{DD0ACA5B-BAB2-C14F-8AE3-B8E61D94B6B8}" type="presOf" srcId="{E6695CB4-C066-C846-874B-6A01A2FE6FC6}" destId="{EBE649D3-6E40-6648-B565-B0E1E54A1FF0}" srcOrd="0" destOrd="0" presId="urn:microsoft.com/office/officeart/2005/8/layout/default"/>
    <dgm:cxn modelId="{03354F6A-6E5B-DA40-8E3B-DA0493FED40A}" type="presOf" srcId="{4AB2A877-A2C8-834E-B4C5-24C1B17C94D2}" destId="{676ADBB1-E069-BD4A-A0A5-E9F4D6FB1CD2}" srcOrd="0" destOrd="0" presId="urn:microsoft.com/office/officeart/2005/8/layout/default"/>
    <dgm:cxn modelId="{FF80DB7D-E45F-FA42-B371-5735CC2B8809}" srcId="{7C375636-EB6D-CC4A-AAE1-2EC3A87E9537}" destId="{D91563BF-D371-EF42-A2B7-E6F130472C47}" srcOrd="1" destOrd="0" parTransId="{81272A35-C8CE-0D46-8484-55393A55538F}" sibTransId="{FD358ECD-466B-B243-8898-560A85DC5880}"/>
    <dgm:cxn modelId="{19BA8F80-6F93-D046-9182-81A1939EC5B7}" type="presOf" srcId="{3388EC46-20E7-9F4B-8E4B-24B52C0A6CDE}" destId="{669B7FCC-B86D-5A4F-9B64-571362B975C4}" srcOrd="0" destOrd="0" presId="urn:microsoft.com/office/officeart/2005/8/layout/default"/>
    <dgm:cxn modelId="{07592A81-9640-AA41-A25E-10AC85E1D53B}" type="presOf" srcId="{3C461E94-E637-E049-A2E9-064F6A2A6466}" destId="{BAD33F5D-CD1D-2D44-9E05-8D899D8A8993}" srcOrd="0" destOrd="0" presId="urn:microsoft.com/office/officeart/2005/8/layout/default"/>
    <dgm:cxn modelId="{A4DC9D90-86AE-6F43-83D9-ECBFF98DD67D}" type="presOf" srcId="{7C375636-EB6D-CC4A-AAE1-2EC3A87E9537}" destId="{E25A14E9-3931-C24A-A736-847B67571A61}" srcOrd="0" destOrd="0" presId="urn:microsoft.com/office/officeart/2005/8/layout/default"/>
    <dgm:cxn modelId="{8257449A-922D-FE4E-A5F6-29429E2A326F}" srcId="{7C375636-EB6D-CC4A-AAE1-2EC3A87E9537}" destId="{4AB2A877-A2C8-834E-B4C5-24C1B17C94D2}" srcOrd="3" destOrd="0" parTransId="{C402DEB0-3545-2041-B3F4-324FCDCED3BB}" sibTransId="{8B7C2EC6-E7AF-B246-B96D-7DD68AE5E88B}"/>
    <dgm:cxn modelId="{2079F8B6-F782-DE46-8317-2F8FD43E177D}" srcId="{7C375636-EB6D-CC4A-AAE1-2EC3A87E9537}" destId="{BFA71A0C-31A7-5241-BB9D-78CD7F61D3AB}" srcOrd="5" destOrd="0" parTransId="{E9092675-97DD-094D-A721-243A25468958}" sibTransId="{03E1C249-3A42-9849-BF54-3DD4CA61EC81}"/>
    <dgm:cxn modelId="{5B26C7E2-E930-B54D-8EEB-56E802993259}" type="presOf" srcId="{BFA71A0C-31A7-5241-BB9D-78CD7F61D3AB}" destId="{C81C13E4-28E0-B74C-9ADC-7DD52EB46F59}" srcOrd="0" destOrd="0" presId="urn:microsoft.com/office/officeart/2005/8/layout/default"/>
    <dgm:cxn modelId="{3BA1D6E9-BCB1-B94E-8F6C-0C7F728CDAEA}" srcId="{7C375636-EB6D-CC4A-AAE1-2EC3A87E9537}" destId="{E6695CB4-C066-C846-874B-6A01A2FE6FC6}" srcOrd="0" destOrd="0" parTransId="{2CD983DB-0A94-0846-B9A3-3A4630F2F87A}" sibTransId="{DC50C554-2E13-8646-BEAB-C12D0BC0FB23}"/>
    <dgm:cxn modelId="{2A772924-C682-D641-8663-E0C34643E214}" type="presParOf" srcId="{E25A14E9-3931-C24A-A736-847B67571A61}" destId="{EBE649D3-6E40-6648-B565-B0E1E54A1FF0}" srcOrd="0" destOrd="0" presId="urn:microsoft.com/office/officeart/2005/8/layout/default"/>
    <dgm:cxn modelId="{F67C11A4-35DB-A646-B764-FAD3F76F3175}" type="presParOf" srcId="{E25A14E9-3931-C24A-A736-847B67571A61}" destId="{EC040E9E-FB75-704F-A04F-5893F012977F}" srcOrd="1" destOrd="0" presId="urn:microsoft.com/office/officeart/2005/8/layout/default"/>
    <dgm:cxn modelId="{ECC65A9F-7729-C74E-8711-33DDCB43C728}" type="presParOf" srcId="{E25A14E9-3931-C24A-A736-847B67571A61}" destId="{6EF31468-6D58-2A4D-B1AB-2A09CC563045}" srcOrd="2" destOrd="0" presId="urn:microsoft.com/office/officeart/2005/8/layout/default"/>
    <dgm:cxn modelId="{D0B14C1A-35B2-974B-9FA4-554FE259F58A}" type="presParOf" srcId="{E25A14E9-3931-C24A-A736-847B67571A61}" destId="{670671D1-60C8-DF48-A0B4-18DAA6CD4992}" srcOrd="3" destOrd="0" presId="urn:microsoft.com/office/officeart/2005/8/layout/default"/>
    <dgm:cxn modelId="{1821ACDC-6BD9-B440-82B2-791AA2C32F4D}" type="presParOf" srcId="{E25A14E9-3931-C24A-A736-847B67571A61}" destId="{669B7FCC-B86D-5A4F-9B64-571362B975C4}" srcOrd="4" destOrd="0" presId="urn:microsoft.com/office/officeart/2005/8/layout/default"/>
    <dgm:cxn modelId="{89ADEAE5-EFE8-D14B-8C7A-D67DCBA9040B}" type="presParOf" srcId="{E25A14E9-3931-C24A-A736-847B67571A61}" destId="{12D8AC44-6B21-544F-9FA5-BB083B88B6B7}" srcOrd="5" destOrd="0" presId="urn:microsoft.com/office/officeart/2005/8/layout/default"/>
    <dgm:cxn modelId="{F3296A8B-5F4E-0540-83A4-998C45A34E90}" type="presParOf" srcId="{E25A14E9-3931-C24A-A736-847B67571A61}" destId="{676ADBB1-E069-BD4A-A0A5-E9F4D6FB1CD2}" srcOrd="6" destOrd="0" presId="urn:microsoft.com/office/officeart/2005/8/layout/default"/>
    <dgm:cxn modelId="{D3F1C3F7-C057-E74D-880A-13A58A1C4853}" type="presParOf" srcId="{E25A14E9-3931-C24A-A736-847B67571A61}" destId="{1F0F69CF-5949-6542-9F08-5AC030285AFC}" srcOrd="7" destOrd="0" presId="urn:microsoft.com/office/officeart/2005/8/layout/default"/>
    <dgm:cxn modelId="{0C2F4FE6-4E0C-6445-A5E4-61DDB5642808}" type="presParOf" srcId="{E25A14E9-3931-C24A-A736-847B67571A61}" destId="{BAD33F5D-CD1D-2D44-9E05-8D899D8A8993}" srcOrd="8" destOrd="0" presId="urn:microsoft.com/office/officeart/2005/8/layout/default"/>
    <dgm:cxn modelId="{3559F1A5-5427-DA4B-87A2-2C7976758A2E}" type="presParOf" srcId="{E25A14E9-3931-C24A-A736-847B67571A61}" destId="{32916DA0-1776-4A4B-A06D-08F9F95736AA}" srcOrd="9" destOrd="0" presId="urn:microsoft.com/office/officeart/2005/8/layout/default"/>
    <dgm:cxn modelId="{798A3993-A0CC-914F-A44C-CCE7CD74B697}" type="presParOf" srcId="{E25A14E9-3931-C24A-A736-847B67571A61}" destId="{C81C13E4-28E0-B74C-9ADC-7DD52EB46F59}" srcOrd="1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5388A-7B43-9C48-B3F9-AAE829749D14}">
      <dsp:nvSpPr>
        <dsp:cNvPr id="0" name=""/>
        <dsp:cNvSpPr/>
      </dsp:nvSpPr>
      <dsp:spPr>
        <a:xfrm>
          <a:off x="149315" y="710993"/>
          <a:ext cx="3564549" cy="1113921"/>
        </a:xfrm>
        <a:prstGeom prst="rect">
          <a:avLst/>
        </a:prstGeom>
        <a:solidFill>
          <a:schemeClr val="bg1">
            <a:lumMod val="60000"/>
            <a:lumOff val="4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54496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dirty="0">
              <a:latin typeface="Century Gothic" panose="020B0502020202020204" pitchFamily="34" charset="0"/>
            </a:rPr>
            <a:t>Разработка новых химических соединений – </a:t>
          </a:r>
          <a:r>
            <a:rPr lang="ru-RU" sz="1400" b="1" i="0" kern="1200" dirty="0">
              <a:latin typeface="Century Gothic" panose="020B0502020202020204" pitchFamily="34" charset="0"/>
            </a:rPr>
            <a:t>передовое направление </a:t>
          </a:r>
          <a:r>
            <a:rPr lang="ru-RU" sz="1400" b="0" i="0" kern="1200" dirty="0">
              <a:latin typeface="Century Gothic" panose="020B0502020202020204" pitchFamily="34" charset="0"/>
            </a:rPr>
            <a:t>для многих российских компаний</a:t>
          </a:r>
          <a:endParaRPr lang="en-RU" sz="1400" kern="1200" dirty="0">
            <a:latin typeface="Century Gothic" panose="020B0502020202020204" pitchFamily="34" charset="0"/>
          </a:endParaRPr>
        </a:p>
      </dsp:txBody>
      <dsp:txXfrm>
        <a:off x="149315" y="710993"/>
        <a:ext cx="3564549" cy="1113921"/>
      </dsp:txXfrm>
    </dsp:sp>
    <dsp:sp modelId="{1336C4BD-051D-C741-AE81-17F495D177FE}">
      <dsp:nvSpPr>
        <dsp:cNvPr id="0" name=""/>
        <dsp:cNvSpPr/>
      </dsp:nvSpPr>
      <dsp:spPr>
        <a:xfrm>
          <a:off x="792" y="550093"/>
          <a:ext cx="779745" cy="1169617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4E4C4D-2B2D-A948-A3FE-3281579A035A}">
      <dsp:nvSpPr>
        <dsp:cNvPr id="0" name=""/>
        <dsp:cNvSpPr/>
      </dsp:nvSpPr>
      <dsp:spPr>
        <a:xfrm>
          <a:off x="4046642" y="710993"/>
          <a:ext cx="3564549" cy="1113921"/>
        </a:xfrm>
        <a:prstGeom prst="rect">
          <a:avLst/>
        </a:prstGeom>
        <a:solidFill>
          <a:schemeClr val="bg1">
            <a:lumMod val="60000"/>
            <a:lumOff val="4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54496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dirty="0">
              <a:latin typeface="Century Gothic" panose="020B0502020202020204" pitchFamily="34" charset="0"/>
            </a:rPr>
            <a:t>Методы машинного обучения могут </a:t>
          </a:r>
          <a:r>
            <a:rPr lang="ru-RU" sz="1400" b="1" i="0" kern="1200" dirty="0">
              <a:latin typeface="Century Gothic" panose="020B0502020202020204" pitchFamily="34" charset="0"/>
            </a:rPr>
            <a:t>ускорить и удешевить</a:t>
          </a:r>
          <a:r>
            <a:rPr lang="ru-RU" sz="1400" b="0" i="0" kern="1200" dirty="0">
              <a:latin typeface="Century Gothic" panose="020B0502020202020204" pitchFamily="34" charset="0"/>
            </a:rPr>
            <a:t> поиск нужных соединений, повышая экономическую эффективность компаний.</a:t>
          </a:r>
          <a:endParaRPr lang="en-RU" sz="1400" kern="1200" dirty="0">
            <a:latin typeface="Century Gothic" panose="020B0502020202020204" pitchFamily="34" charset="0"/>
          </a:endParaRPr>
        </a:p>
      </dsp:txBody>
      <dsp:txXfrm>
        <a:off x="4046642" y="710993"/>
        <a:ext cx="3564549" cy="1113921"/>
      </dsp:txXfrm>
    </dsp:sp>
    <dsp:sp modelId="{C25AAE58-BD83-CC4A-AEB3-26EA4D60008F}">
      <dsp:nvSpPr>
        <dsp:cNvPr id="0" name=""/>
        <dsp:cNvSpPr/>
      </dsp:nvSpPr>
      <dsp:spPr>
        <a:xfrm>
          <a:off x="3898119" y="550093"/>
          <a:ext cx="779745" cy="1169617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7964A63-9AF9-444E-91DB-D8F87CF32EAD}">
      <dsp:nvSpPr>
        <dsp:cNvPr id="0" name=""/>
        <dsp:cNvSpPr/>
      </dsp:nvSpPr>
      <dsp:spPr>
        <a:xfrm>
          <a:off x="149315" y="2113297"/>
          <a:ext cx="3564549" cy="1113921"/>
        </a:xfrm>
        <a:prstGeom prst="rect">
          <a:avLst/>
        </a:prstGeom>
        <a:solidFill>
          <a:schemeClr val="bg1">
            <a:lumMod val="60000"/>
            <a:lumOff val="4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54496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dirty="0">
              <a:latin typeface="Century Gothic" panose="020B0502020202020204" pitchFamily="34" charset="0"/>
            </a:rPr>
            <a:t>Развитие собственных методов и инструментов на базе машинного обучения – </a:t>
          </a:r>
          <a:r>
            <a:rPr lang="ru-RU" sz="1400" b="1" i="0" kern="1200" dirty="0">
              <a:latin typeface="Century Gothic" panose="020B0502020202020204" pitchFamily="34" charset="0"/>
            </a:rPr>
            <a:t>конкурентное преимущество </a:t>
          </a:r>
          <a:r>
            <a:rPr lang="ru-RU" sz="1400" b="0" i="0" kern="1200" dirty="0">
              <a:latin typeface="Century Gothic" panose="020B0502020202020204" pitchFamily="34" charset="0"/>
            </a:rPr>
            <a:t>для российских компаний</a:t>
          </a:r>
          <a:endParaRPr lang="en-RU" sz="1400" kern="1200" dirty="0">
            <a:latin typeface="Century Gothic" panose="020B0502020202020204" pitchFamily="34" charset="0"/>
          </a:endParaRPr>
        </a:p>
      </dsp:txBody>
      <dsp:txXfrm>
        <a:off x="149315" y="2113297"/>
        <a:ext cx="3564549" cy="1113921"/>
      </dsp:txXfrm>
    </dsp:sp>
    <dsp:sp modelId="{F00AE63B-99BA-E646-8D16-3D3FE724E65E}">
      <dsp:nvSpPr>
        <dsp:cNvPr id="0" name=""/>
        <dsp:cNvSpPr/>
      </dsp:nvSpPr>
      <dsp:spPr>
        <a:xfrm>
          <a:off x="792" y="1952397"/>
          <a:ext cx="779745" cy="1169617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8588F4-E259-DC4A-949A-4F4228FED59E}">
      <dsp:nvSpPr>
        <dsp:cNvPr id="0" name=""/>
        <dsp:cNvSpPr/>
      </dsp:nvSpPr>
      <dsp:spPr>
        <a:xfrm>
          <a:off x="4046642" y="2113297"/>
          <a:ext cx="3564549" cy="1113921"/>
        </a:xfrm>
        <a:prstGeom prst="rect">
          <a:avLst/>
        </a:prstGeom>
        <a:solidFill>
          <a:schemeClr val="bg1">
            <a:lumMod val="60000"/>
            <a:lumOff val="4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54496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dirty="0">
              <a:latin typeface="Century Gothic" panose="020B0502020202020204" pitchFamily="34" charset="0"/>
            </a:rPr>
            <a:t>Машинное обучение может применяется в области токсикологии для </a:t>
          </a:r>
          <a:r>
            <a:rPr lang="ru-RU" sz="1400" b="1" i="0" kern="1200" dirty="0">
              <a:latin typeface="Century Gothic" panose="020B0502020202020204" pitchFamily="34" charset="0"/>
            </a:rPr>
            <a:t>быстрой</a:t>
          </a:r>
          <a:r>
            <a:rPr lang="ru-RU" sz="1400" b="0" i="0" kern="1200" dirty="0">
              <a:latin typeface="Century Gothic" panose="020B0502020202020204" pitchFamily="34" charset="0"/>
            </a:rPr>
            <a:t> </a:t>
          </a:r>
          <a:r>
            <a:rPr lang="ru-RU" sz="1400" b="1" i="0" kern="1200" dirty="0">
              <a:latin typeface="Century Gothic" panose="020B0502020202020204" pitchFamily="34" charset="0"/>
            </a:rPr>
            <a:t>оценки безопасности</a:t>
          </a:r>
          <a:r>
            <a:rPr lang="ru-RU" sz="1400" b="0" i="0" kern="1200" dirty="0">
              <a:latin typeface="Century Gothic" panose="020B0502020202020204" pitchFamily="34" charset="0"/>
            </a:rPr>
            <a:t> химических соединений</a:t>
          </a:r>
          <a:endParaRPr lang="en-RU" sz="1400" kern="1200" dirty="0">
            <a:latin typeface="Century Gothic" panose="020B0502020202020204" pitchFamily="34" charset="0"/>
          </a:endParaRPr>
        </a:p>
      </dsp:txBody>
      <dsp:txXfrm>
        <a:off x="4046642" y="2113297"/>
        <a:ext cx="3564549" cy="1113921"/>
      </dsp:txXfrm>
    </dsp:sp>
    <dsp:sp modelId="{0EEC84DB-C63D-204C-BA7B-66CA267BB438}">
      <dsp:nvSpPr>
        <dsp:cNvPr id="0" name=""/>
        <dsp:cNvSpPr/>
      </dsp:nvSpPr>
      <dsp:spPr>
        <a:xfrm>
          <a:off x="3898119" y="1952397"/>
          <a:ext cx="779745" cy="1169617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649D3-6E40-6648-B565-B0E1E54A1FF0}">
      <dsp:nvSpPr>
        <dsp:cNvPr id="0" name=""/>
        <dsp:cNvSpPr/>
      </dsp:nvSpPr>
      <dsp:spPr>
        <a:xfrm>
          <a:off x="694948" y="173402"/>
          <a:ext cx="2264487" cy="1358692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>
              <a:latin typeface="Century Gothic" panose="020B0502020202020204" pitchFamily="34" charset="0"/>
            </a:rPr>
            <a:t>Молекулярный вес</a:t>
          </a:r>
          <a:r>
            <a:rPr lang="en-GB" sz="1200" b="0" i="0" kern="1200" dirty="0">
              <a:latin typeface="Century Gothic" panose="020B0502020202020204" pitchFamily="34" charset="0"/>
            </a:rPr>
            <a:t> </a:t>
          </a:r>
          <a:endParaRPr lang="ru-RU" sz="1200" b="0" i="0" kern="1200" dirty="0">
            <a:latin typeface="Century Gothic" panose="020B0502020202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dirty="0">
              <a:latin typeface="Century Gothic" panose="020B0502020202020204" pitchFamily="34" charset="0"/>
            </a:rPr>
            <a:t>Важный параметр, влияющий на биодоступность молекулы</a:t>
          </a:r>
          <a:endParaRPr lang="en-RU" sz="1200" kern="1200" dirty="0">
            <a:latin typeface="Century Gothic" panose="020B0502020202020204" pitchFamily="34" charset="0"/>
          </a:endParaRPr>
        </a:p>
      </dsp:txBody>
      <dsp:txXfrm>
        <a:off x="694948" y="173402"/>
        <a:ext cx="2264487" cy="1358692"/>
      </dsp:txXfrm>
    </dsp:sp>
    <dsp:sp modelId="{6EF31468-6D58-2A4D-B1AB-2A09CC563045}">
      <dsp:nvSpPr>
        <dsp:cNvPr id="0" name=""/>
        <dsp:cNvSpPr/>
      </dsp:nvSpPr>
      <dsp:spPr>
        <a:xfrm>
          <a:off x="3185885" y="173402"/>
          <a:ext cx="2264487" cy="1358692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>
              <a:latin typeface="Century Gothic" panose="020B0502020202020204" pitchFamily="34" charset="0"/>
            </a:rPr>
            <a:t>Формальный заряд</a:t>
          </a:r>
          <a:r>
            <a:rPr lang="en-GB" sz="1200" b="0" i="0" kern="1200" dirty="0">
              <a:latin typeface="Century Gothic" panose="020B0502020202020204" pitchFamily="34" charset="0"/>
            </a:rPr>
            <a:t> </a:t>
          </a:r>
          <a:endParaRPr lang="ru-RU" sz="1200" b="0" i="0" kern="1200" dirty="0">
            <a:latin typeface="Century Gothic" panose="020B0502020202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dirty="0">
              <a:latin typeface="Century Gothic" panose="020B0502020202020204" pitchFamily="34" charset="0"/>
            </a:rPr>
            <a:t>Влияние на фармакокинетические свойства молекулы</a:t>
          </a:r>
          <a:endParaRPr lang="en-RU" sz="1200" kern="1200" dirty="0">
            <a:latin typeface="Century Gothic" panose="020B0502020202020204" pitchFamily="34" charset="0"/>
          </a:endParaRPr>
        </a:p>
      </dsp:txBody>
      <dsp:txXfrm>
        <a:off x="3185885" y="173402"/>
        <a:ext cx="2264487" cy="1358692"/>
      </dsp:txXfrm>
    </dsp:sp>
    <dsp:sp modelId="{669B7FCC-B86D-5A4F-9B64-571362B975C4}">
      <dsp:nvSpPr>
        <dsp:cNvPr id="0" name=""/>
        <dsp:cNvSpPr/>
      </dsp:nvSpPr>
      <dsp:spPr>
        <a:xfrm>
          <a:off x="5685132" y="173402"/>
          <a:ext cx="2264487" cy="1358692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>
              <a:latin typeface="Century Gothic" panose="020B0502020202020204" pitchFamily="34" charset="0"/>
            </a:rPr>
            <a:t>TPSA</a:t>
          </a:r>
          <a:r>
            <a:rPr lang="en-GB" sz="1200" b="0" i="0" kern="1200" dirty="0">
              <a:latin typeface="Century Gothic" panose="020B0502020202020204" pitchFamily="34" charset="0"/>
            </a:rPr>
            <a:t> </a:t>
          </a:r>
          <a:endParaRPr lang="ru-RU" sz="1200" b="0" i="0" kern="1200" dirty="0">
            <a:latin typeface="Century Gothic" panose="020B0502020202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dirty="0">
              <a:latin typeface="Century Gothic" panose="020B0502020202020204" pitchFamily="34" charset="0"/>
            </a:rPr>
            <a:t>Индикатор гидрофильности молекулы, влияющий на ее биодоступность</a:t>
          </a:r>
          <a:endParaRPr lang="en-RU" sz="1200" kern="1200" dirty="0">
            <a:latin typeface="Century Gothic" panose="020B0502020202020204" pitchFamily="34" charset="0"/>
          </a:endParaRPr>
        </a:p>
      </dsp:txBody>
      <dsp:txXfrm>
        <a:off x="5685132" y="173402"/>
        <a:ext cx="2264487" cy="1358692"/>
      </dsp:txXfrm>
    </dsp:sp>
    <dsp:sp modelId="{676ADBB1-E069-BD4A-A0A5-E9F4D6FB1CD2}">
      <dsp:nvSpPr>
        <dsp:cNvPr id="0" name=""/>
        <dsp:cNvSpPr/>
      </dsp:nvSpPr>
      <dsp:spPr>
        <a:xfrm>
          <a:off x="694948" y="1585446"/>
          <a:ext cx="2264487" cy="1358692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>
              <a:latin typeface="Century Gothic" panose="020B0502020202020204" pitchFamily="34" charset="0"/>
            </a:rPr>
            <a:t>Количество радикальных электронов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dirty="0">
              <a:latin typeface="Century Gothic" panose="020B0502020202020204" pitchFamily="34" charset="0"/>
            </a:rPr>
            <a:t>Связь с реакционной способностью молекулы, влияющей на ее токсичность</a:t>
          </a:r>
          <a:endParaRPr lang="en-RU" sz="1200" kern="1200" dirty="0">
            <a:latin typeface="Century Gothic" panose="020B0502020202020204" pitchFamily="34" charset="0"/>
          </a:endParaRPr>
        </a:p>
      </dsp:txBody>
      <dsp:txXfrm>
        <a:off x="694948" y="1585446"/>
        <a:ext cx="2264487" cy="1358692"/>
      </dsp:txXfrm>
    </dsp:sp>
    <dsp:sp modelId="{BAD33F5D-CD1D-2D44-9E05-8D899D8A8993}">
      <dsp:nvSpPr>
        <dsp:cNvPr id="0" name=""/>
        <dsp:cNvSpPr/>
      </dsp:nvSpPr>
      <dsp:spPr>
        <a:xfrm>
          <a:off x="3185885" y="1585446"/>
          <a:ext cx="2264487" cy="1358692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 err="1">
              <a:latin typeface="Century Gothic" panose="020B0502020202020204" pitchFamily="34" charset="0"/>
            </a:rPr>
            <a:t>LogP</a:t>
          </a:r>
          <a:endParaRPr lang="ru-RU" sz="1200" b="1" i="0" kern="1200" dirty="0">
            <a:latin typeface="Century Gothic" panose="020B0502020202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dirty="0">
              <a:latin typeface="Century Gothic" panose="020B0502020202020204" pitchFamily="34" charset="0"/>
            </a:rPr>
            <a:t>Описание </a:t>
          </a:r>
          <a:r>
            <a:rPr lang="ru-RU" sz="1200" b="0" i="0" kern="1200" dirty="0" err="1">
              <a:latin typeface="Century Gothic" panose="020B0502020202020204" pitchFamily="34" charset="0"/>
            </a:rPr>
            <a:t>липофильности</a:t>
          </a:r>
          <a:r>
            <a:rPr lang="ru-RU" sz="1200" b="0" i="0" kern="1200" dirty="0">
              <a:latin typeface="Century Gothic" panose="020B0502020202020204" pitchFamily="34" charset="0"/>
            </a:rPr>
            <a:t> молекулы, влияющую на ее растворимость и поглощение в организме</a:t>
          </a:r>
          <a:endParaRPr lang="en-RU" sz="1200" kern="1200" dirty="0">
            <a:latin typeface="Century Gothic" panose="020B0502020202020204" pitchFamily="34" charset="0"/>
          </a:endParaRPr>
        </a:p>
      </dsp:txBody>
      <dsp:txXfrm>
        <a:off x="3185885" y="1585446"/>
        <a:ext cx="2264487" cy="1358692"/>
      </dsp:txXfrm>
    </dsp:sp>
    <dsp:sp modelId="{C81C13E4-28E0-B74C-9ADC-7DD52EB46F59}">
      <dsp:nvSpPr>
        <dsp:cNvPr id="0" name=""/>
        <dsp:cNvSpPr/>
      </dsp:nvSpPr>
      <dsp:spPr>
        <a:xfrm>
          <a:off x="5685132" y="1585751"/>
          <a:ext cx="2264487" cy="1358692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>
              <a:latin typeface="Century Gothic" panose="020B0502020202020204" pitchFamily="34" charset="0"/>
            </a:rPr>
            <a:t>Количество доноров и акцепторов водородной связи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dirty="0">
              <a:latin typeface="Century Gothic" panose="020B0502020202020204" pitchFamily="34" charset="0"/>
            </a:rPr>
            <a:t>Взаимодействие с белками и растворимость</a:t>
          </a:r>
          <a:endParaRPr lang="en-RU" sz="1200" kern="1200" dirty="0">
            <a:latin typeface="Century Gothic" panose="020B0502020202020204" pitchFamily="34" charset="0"/>
          </a:endParaRPr>
        </a:p>
      </dsp:txBody>
      <dsp:txXfrm>
        <a:off x="5685132" y="1585751"/>
        <a:ext cx="2264487" cy="1358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17e1e2ff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17e1e2ff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022ca7325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022ca7325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17e1e2ff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17e1e2ff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02069e21c0_4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02069e21c0_4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17e1e2ff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17e1e2ff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0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22ca7325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22ca7325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022ca73251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022ca73251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022ca73251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022ca73251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09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022ca73251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022ca73251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907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022ca73251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022ca73251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35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47950" y="1312425"/>
            <a:ext cx="6848100" cy="1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02000" y="3234025"/>
            <a:ext cx="4740000" cy="440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49800" y="349800"/>
            <a:ext cx="4269543" cy="2321695"/>
          </a:xfrm>
          <a:custGeom>
            <a:avLst/>
            <a:gdLst/>
            <a:ahLst/>
            <a:cxnLst/>
            <a:rect l="l" t="t" r="r" b="b"/>
            <a:pathLst>
              <a:path w="37362" h="20944" fill="none" extrusionOk="0">
                <a:moveTo>
                  <a:pt x="37362" y="1"/>
                </a:moveTo>
                <a:lnTo>
                  <a:pt x="0" y="1"/>
                </a:lnTo>
                <a:lnTo>
                  <a:pt x="0" y="20944"/>
                </a:lnTo>
              </a:path>
            </a:pathLst>
          </a:custGeom>
          <a:noFill/>
          <a:ln w="2857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4571975" y="4047825"/>
            <a:ext cx="4222186" cy="745868"/>
          </a:xfrm>
          <a:custGeom>
            <a:avLst/>
            <a:gdLst/>
            <a:ahLst/>
            <a:cxnLst/>
            <a:rect l="l" t="t" r="r" b="b"/>
            <a:pathLst>
              <a:path w="37362" h="20944" fill="none" extrusionOk="0">
                <a:moveTo>
                  <a:pt x="37362" y="1"/>
                </a:moveTo>
                <a:lnTo>
                  <a:pt x="0" y="1"/>
                </a:lnTo>
                <a:lnTo>
                  <a:pt x="0" y="20944"/>
                </a:lnTo>
              </a:path>
            </a:pathLst>
          </a:custGeom>
          <a:noFill/>
          <a:ln w="2857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810550" y="4659050"/>
            <a:ext cx="649800" cy="25"/>
          </a:xfrm>
          <a:custGeom>
            <a:avLst/>
            <a:gdLst/>
            <a:ahLst/>
            <a:cxnLst/>
            <a:rect l="l" t="t" r="r" b="b"/>
            <a:pathLst>
              <a:path w="25992" h="1" fill="none" extrusionOk="0">
                <a:moveTo>
                  <a:pt x="0" y="1"/>
                </a:moveTo>
                <a:lnTo>
                  <a:pt x="25991" y="1"/>
                </a:ln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293325" y="4545325"/>
            <a:ext cx="382500" cy="25"/>
          </a:xfrm>
          <a:custGeom>
            <a:avLst/>
            <a:gdLst/>
            <a:ahLst/>
            <a:cxnLst/>
            <a:rect l="l" t="t" r="r" b="b"/>
            <a:pathLst>
              <a:path w="15300" h="1" fill="none" extrusionOk="0">
                <a:moveTo>
                  <a:pt x="15300" y="1"/>
                </a:moveTo>
                <a:lnTo>
                  <a:pt x="0" y="1"/>
                </a:ln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rot="10800000">
            <a:off x="8325025" y="1980175"/>
            <a:ext cx="449500" cy="19675"/>
            <a:chOff x="3025950" y="3356200"/>
            <a:chExt cx="449500" cy="19675"/>
          </a:xfrm>
        </p:grpSpPr>
        <p:sp>
          <p:nvSpPr>
            <p:cNvPr id="16" name="Google Shape;16;p2"/>
            <p:cNvSpPr/>
            <p:nvPr/>
          </p:nvSpPr>
          <p:spPr>
            <a:xfrm>
              <a:off x="3025950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86"/>
                    <a:pt x="394" y="786"/>
                  </a:cubicBezTo>
                  <a:cubicBezTo>
                    <a:pt x="620" y="786"/>
                    <a:pt x="787" y="608"/>
                    <a:pt x="787" y="393"/>
                  </a:cubicBezTo>
                  <a:cubicBezTo>
                    <a:pt x="787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133425" y="3356200"/>
              <a:ext cx="19650" cy="19675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240875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4802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405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405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547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394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609100" y="577613"/>
            <a:ext cx="449500" cy="19675"/>
            <a:chOff x="3025950" y="3356200"/>
            <a:chExt cx="449500" cy="19675"/>
          </a:xfrm>
        </p:grpSpPr>
        <p:sp>
          <p:nvSpPr>
            <p:cNvPr id="22" name="Google Shape;22;p2"/>
            <p:cNvSpPr/>
            <p:nvPr/>
          </p:nvSpPr>
          <p:spPr>
            <a:xfrm>
              <a:off x="3025950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86"/>
                    <a:pt x="394" y="786"/>
                  </a:cubicBezTo>
                  <a:cubicBezTo>
                    <a:pt x="620" y="786"/>
                    <a:pt x="787" y="608"/>
                    <a:pt x="787" y="393"/>
                  </a:cubicBezTo>
                  <a:cubicBezTo>
                    <a:pt x="787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133425" y="3356200"/>
              <a:ext cx="19650" cy="19675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240875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02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405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405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45547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394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 rot="666718">
            <a:off x="290486" y="2988713"/>
            <a:ext cx="679076" cy="1795528"/>
            <a:chOff x="8087225" y="415325"/>
            <a:chExt cx="561700" cy="1718700"/>
          </a:xfrm>
        </p:grpSpPr>
        <p:sp>
          <p:nvSpPr>
            <p:cNvPr id="28" name="Google Shape;28;p2"/>
            <p:cNvSpPr/>
            <p:nvPr/>
          </p:nvSpPr>
          <p:spPr>
            <a:xfrm>
              <a:off x="8189025" y="528725"/>
              <a:ext cx="358400" cy="1605300"/>
            </a:xfrm>
            <a:custGeom>
              <a:avLst/>
              <a:gdLst/>
              <a:ahLst/>
              <a:cxnLst/>
              <a:rect l="l" t="t" r="r" b="b"/>
              <a:pathLst>
                <a:path w="14336" h="64212" fill="none" extrusionOk="0">
                  <a:moveTo>
                    <a:pt x="1" y="57044"/>
                  </a:moveTo>
                  <a:lnTo>
                    <a:pt x="1" y="1"/>
                  </a:lnTo>
                  <a:lnTo>
                    <a:pt x="14336" y="1"/>
                  </a:lnTo>
                  <a:lnTo>
                    <a:pt x="14336" y="57044"/>
                  </a:lnTo>
                  <a:cubicBezTo>
                    <a:pt x="14336" y="60997"/>
                    <a:pt x="11121" y="64211"/>
                    <a:pt x="7168" y="64211"/>
                  </a:cubicBezTo>
                  <a:lnTo>
                    <a:pt x="7168" y="64211"/>
                  </a:lnTo>
                  <a:cubicBezTo>
                    <a:pt x="3203" y="64211"/>
                    <a:pt x="1" y="60997"/>
                    <a:pt x="1" y="57044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273550" y="996650"/>
              <a:ext cx="188150" cy="1023375"/>
            </a:xfrm>
            <a:custGeom>
              <a:avLst/>
              <a:gdLst/>
              <a:ahLst/>
              <a:cxnLst/>
              <a:rect l="l" t="t" r="r" b="b"/>
              <a:pathLst>
                <a:path w="7526" h="40935" extrusionOk="0">
                  <a:moveTo>
                    <a:pt x="1" y="1"/>
                  </a:moveTo>
                  <a:lnTo>
                    <a:pt x="1" y="37660"/>
                  </a:lnTo>
                  <a:cubicBezTo>
                    <a:pt x="1" y="39470"/>
                    <a:pt x="1465" y="40934"/>
                    <a:pt x="3275" y="40934"/>
                  </a:cubicBezTo>
                  <a:lnTo>
                    <a:pt x="4251" y="40934"/>
                  </a:lnTo>
                  <a:cubicBezTo>
                    <a:pt x="6049" y="40934"/>
                    <a:pt x="7526" y="39470"/>
                    <a:pt x="7526" y="37660"/>
                  </a:cubicBezTo>
                  <a:lnTo>
                    <a:pt x="7526" y="1"/>
                  </a:lnTo>
                  <a:close/>
                </a:path>
              </a:pathLst>
            </a:custGeom>
            <a:solidFill>
              <a:srgbClr val="9CE8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245275" y="963025"/>
              <a:ext cx="245600" cy="1099850"/>
            </a:xfrm>
            <a:custGeom>
              <a:avLst/>
              <a:gdLst/>
              <a:ahLst/>
              <a:cxnLst/>
              <a:rect l="l" t="t" r="r" b="b"/>
              <a:pathLst>
                <a:path w="9824" h="43994" fill="none" extrusionOk="0">
                  <a:moveTo>
                    <a:pt x="1" y="39088"/>
                  </a:moveTo>
                  <a:lnTo>
                    <a:pt x="1" y="0"/>
                  </a:lnTo>
                  <a:lnTo>
                    <a:pt x="9823" y="0"/>
                  </a:lnTo>
                  <a:lnTo>
                    <a:pt x="9823" y="39088"/>
                  </a:lnTo>
                  <a:cubicBezTo>
                    <a:pt x="9823" y="41803"/>
                    <a:pt x="7621" y="43994"/>
                    <a:pt x="4918" y="43994"/>
                  </a:cubicBezTo>
                  <a:lnTo>
                    <a:pt x="4918" y="43994"/>
                  </a:lnTo>
                  <a:cubicBezTo>
                    <a:pt x="2203" y="43994"/>
                    <a:pt x="1" y="41803"/>
                    <a:pt x="1" y="390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087225" y="415325"/>
              <a:ext cx="561700" cy="113425"/>
            </a:xfrm>
            <a:custGeom>
              <a:avLst/>
              <a:gdLst/>
              <a:ahLst/>
              <a:cxnLst/>
              <a:rect l="l" t="t" r="r" b="b"/>
              <a:pathLst>
                <a:path w="22468" h="4537" fill="none" extrusionOk="0">
                  <a:moveTo>
                    <a:pt x="1" y="1"/>
                  </a:moveTo>
                  <a:lnTo>
                    <a:pt x="22468" y="1"/>
                  </a:lnTo>
                  <a:lnTo>
                    <a:pt x="22468" y="4537"/>
                  </a:lnTo>
                  <a:lnTo>
                    <a:pt x="1" y="453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2"/>
          <p:cNvSpPr/>
          <p:nvPr/>
        </p:nvSpPr>
        <p:spPr>
          <a:xfrm>
            <a:off x="7614000" y="349788"/>
            <a:ext cx="103486" cy="103486"/>
          </a:xfrm>
          <a:custGeom>
            <a:avLst/>
            <a:gdLst/>
            <a:ahLst/>
            <a:cxnLst/>
            <a:rect l="l" t="t" r="r" b="b"/>
            <a:pathLst>
              <a:path w="2954" h="2954" fill="none" extrusionOk="0">
                <a:moveTo>
                  <a:pt x="2954" y="1477"/>
                </a:moveTo>
                <a:cubicBezTo>
                  <a:pt x="2954" y="2298"/>
                  <a:pt x="2299" y="2953"/>
                  <a:pt x="1477" y="2953"/>
                </a:cubicBezTo>
                <a:cubicBezTo>
                  <a:pt x="656" y="2953"/>
                  <a:pt x="1" y="2298"/>
                  <a:pt x="1" y="1477"/>
                </a:cubicBezTo>
                <a:cubicBezTo>
                  <a:pt x="1" y="655"/>
                  <a:pt x="656" y="0"/>
                  <a:pt x="1477" y="0"/>
                </a:cubicBezTo>
                <a:cubicBezTo>
                  <a:pt x="2299" y="0"/>
                  <a:pt x="2954" y="655"/>
                  <a:pt x="2954" y="1477"/>
                </a:cubicBez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7354225" y="621800"/>
            <a:ext cx="103486" cy="103486"/>
          </a:xfrm>
          <a:custGeom>
            <a:avLst/>
            <a:gdLst/>
            <a:ahLst/>
            <a:cxnLst/>
            <a:rect l="l" t="t" r="r" b="b"/>
            <a:pathLst>
              <a:path w="2954" h="2954" fill="none" extrusionOk="0">
                <a:moveTo>
                  <a:pt x="2954" y="1477"/>
                </a:moveTo>
                <a:cubicBezTo>
                  <a:pt x="2954" y="2298"/>
                  <a:pt x="2299" y="2953"/>
                  <a:pt x="1477" y="2953"/>
                </a:cubicBezTo>
                <a:cubicBezTo>
                  <a:pt x="656" y="2953"/>
                  <a:pt x="1" y="2298"/>
                  <a:pt x="1" y="1477"/>
                </a:cubicBezTo>
                <a:cubicBezTo>
                  <a:pt x="1" y="655"/>
                  <a:pt x="656" y="0"/>
                  <a:pt x="1477" y="0"/>
                </a:cubicBezTo>
                <a:cubicBezTo>
                  <a:pt x="2299" y="0"/>
                  <a:pt x="2954" y="655"/>
                  <a:pt x="2954" y="1477"/>
                </a:cubicBez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349800" y="349800"/>
            <a:ext cx="8444400" cy="66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548493" y="2627446"/>
            <a:ext cx="23391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5247218" y="2627446"/>
            <a:ext cx="23391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1548493" y="3073800"/>
            <a:ext cx="23391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5247218" y="3073800"/>
            <a:ext cx="23391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/>
          <p:nvPr/>
        </p:nvSpPr>
        <p:spPr>
          <a:xfrm rot="10800000">
            <a:off x="4571975" y="4047825"/>
            <a:ext cx="4222186" cy="745868"/>
          </a:xfrm>
          <a:custGeom>
            <a:avLst/>
            <a:gdLst/>
            <a:ahLst/>
            <a:cxnLst/>
            <a:rect l="l" t="t" r="r" b="b"/>
            <a:pathLst>
              <a:path w="37362" h="20944" fill="none" extrusionOk="0">
                <a:moveTo>
                  <a:pt x="37362" y="1"/>
                </a:moveTo>
                <a:lnTo>
                  <a:pt x="0" y="1"/>
                </a:lnTo>
                <a:lnTo>
                  <a:pt x="0" y="20944"/>
                </a:lnTo>
              </a:path>
            </a:pathLst>
          </a:custGeom>
          <a:noFill/>
          <a:ln w="2857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349800" y="4793675"/>
            <a:ext cx="649800" cy="25"/>
          </a:xfrm>
          <a:custGeom>
            <a:avLst/>
            <a:gdLst/>
            <a:ahLst/>
            <a:cxnLst/>
            <a:rect l="l" t="t" r="r" b="b"/>
            <a:pathLst>
              <a:path w="25992" h="1" fill="none" extrusionOk="0">
                <a:moveTo>
                  <a:pt x="0" y="1"/>
                </a:moveTo>
                <a:lnTo>
                  <a:pt x="25991" y="1"/>
                </a:ln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832575" y="4679950"/>
            <a:ext cx="382500" cy="25"/>
          </a:xfrm>
          <a:custGeom>
            <a:avLst/>
            <a:gdLst/>
            <a:ahLst/>
            <a:cxnLst/>
            <a:rect l="l" t="t" r="r" b="b"/>
            <a:pathLst>
              <a:path w="15300" h="1" fill="none" extrusionOk="0">
                <a:moveTo>
                  <a:pt x="15300" y="1"/>
                </a:moveTo>
                <a:lnTo>
                  <a:pt x="0" y="1"/>
                </a:ln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 rot="5400000">
            <a:off x="8559550" y="2521375"/>
            <a:ext cx="449500" cy="19675"/>
            <a:chOff x="3025950" y="3356200"/>
            <a:chExt cx="449500" cy="19675"/>
          </a:xfrm>
        </p:grpSpPr>
        <p:sp>
          <p:nvSpPr>
            <p:cNvPr id="60" name="Google Shape;60;p5"/>
            <p:cNvSpPr/>
            <p:nvPr/>
          </p:nvSpPr>
          <p:spPr>
            <a:xfrm>
              <a:off x="3025950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86"/>
                    <a:pt x="394" y="786"/>
                  </a:cubicBezTo>
                  <a:cubicBezTo>
                    <a:pt x="620" y="786"/>
                    <a:pt x="787" y="608"/>
                    <a:pt x="787" y="393"/>
                  </a:cubicBezTo>
                  <a:cubicBezTo>
                    <a:pt x="787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3133425" y="3356200"/>
              <a:ext cx="19650" cy="19675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3240875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334802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405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405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345547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394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5"/>
          <p:cNvSpPr/>
          <p:nvPr/>
        </p:nvSpPr>
        <p:spPr>
          <a:xfrm>
            <a:off x="349800" y="3691375"/>
            <a:ext cx="103486" cy="103486"/>
          </a:xfrm>
          <a:custGeom>
            <a:avLst/>
            <a:gdLst/>
            <a:ahLst/>
            <a:cxnLst/>
            <a:rect l="l" t="t" r="r" b="b"/>
            <a:pathLst>
              <a:path w="2954" h="2954" fill="none" extrusionOk="0">
                <a:moveTo>
                  <a:pt x="2954" y="1477"/>
                </a:moveTo>
                <a:cubicBezTo>
                  <a:pt x="2954" y="2298"/>
                  <a:pt x="2299" y="2953"/>
                  <a:pt x="1477" y="2953"/>
                </a:cubicBezTo>
                <a:cubicBezTo>
                  <a:pt x="656" y="2953"/>
                  <a:pt x="1" y="2298"/>
                  <a:pt x="1" y="1477"/>
                </a:cubicBezTo>
                <a:cubicBezTo>
                  <a:pt x="1" y="655"/>
                  <a:pt x="656" y="0"/>
                  <a:pt x="1477" y="0"/>
                </a:cubicBezTo>
                <a:cubicBezTo>
                  <a:pt x="2299" y="0"/>
                  <a:pt x="2954" y="655"/>
                  <a:pt x="2954" y="1477"/>
                </a:cubicBez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622963" y="2937350"/>
            <a:ext cx="103486" cy="103486"/>
          </a:xfrm>
          <a:custGeom>
            <a:avLst/>
            <a:gdLst/>
            <a:ahLst/>
            <a:cxnLst/>
            <a:rect l="l" t="t" r="r" b="b"/>
            <a:pathLst>
              <a:path w="2954" h="2954" fill="none" extrusionOk="0">
                <a:moveTo>
                  <a:pt x="2954" y="1477"/>
                </a:moveTo>
                <a:cubicBezTo>
                  <a:pt x="2954" y="2298"/>
                  <a:pt x="2299" y="2953"/>
                  <a:pt x="1477" y="2953"/>
                </a:cubicBezTo>
                <a:cubicBezTo>
                  <a:pt x="656" y="2953"/>
                  <a:pt x="1" y="2298"/>
                  <a:pt x="1" y="1477"/>
                </a:cubicBezTo>
                <a:cubicBezTo>
                  <a:pt x="1" y="655"/>
                  <a:pt x="656" y="0"/>
                  <a:pt x="1477" y="0"/>
                </a:cubicBezTo>
                <a:cubicBezTo>
                  <a:pt x="2299" y="0"/>
                  <a:pt x="2954" y="655"/>
                  <a:pt x="2954" y="1477"/>
                </a:cubicBez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8670988" y="1405000"/>
            <a:ext cx="103486" cy="103486"/>
          </a:xfrm>
          <a:custGeom>
            <a:avLst/>
            <a:gdLst/>
            <a:ahLst/>
            <a:cxnLst/>
            <a:rect l="l" t="t" r="r" b="b"/>
            <a:pathLst>
              <a:path w="2954" h="2954" fill="none" extrusionOk="0">
                <a:moveTo>
                  <a:pt x="2954" y="1477"/>
                </a:moveTo>
                <a:cubicBezTo>
                  <a:pt x="2954" y="2298"/>
                  <a:pt x="2299" y="2953"/>
                  <a:pt x="1477" y="2953"/>
                </a:cubicBezTo>
                <a:cubicBezTo>
                  <a:pt x="656" y="2953"/>
                  <a:pt x="1" y="2298"/>
                  <a:pt x="1" y="1477"/>
                </a:cubicBezTo>
                <a:cubicBezTo>
                  <a:pt x="1" y="655"/>
                  <a:pt x="656" y="0"/>
                  <a:pt x="1477" y="0"/>
                </a:cubicBezTo>
                <a:cubicBezTo>
                  <a:pt x="2299" y="0"/>
                  <a:pt x="2954" y="655"/>
                  <a:pt x="2954" y="1477"/>
                </a:cubicBez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5"/>
          <p:cNvGrpSpPr/>
          <p:nvPr/>
        </p:nvGrpSpPr>
        <p:grpSpPr>
          <a:xfrm rot="5400000">
            <a:off x="125038" y="1675963"/>
            <a:ext cx="449500" cy="19675"/>
            <a:chOff x="3025950" y="3356200"/>
            <a:chExt cx="449500" cy="19675"/>
          </a:xfrm>
        </p:grpSpPr>
        <p:sp>
          <p:nvSpPr>
            <p:cNvPr id="69" name="Google Shape;69;p5"/>
            <p:cNvSpPr/>
            <p:nvPr/>
          </p:nvSpPr>
          <p:spPr>
            <a:xfrm>
              <a:off x="3025950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86"/>
                    <a:pt x="394" y="786"/>
                  </a:cubicBezTo>
                  <a:cubicBezTo>
                    <a:pt x="620" y="786"/>
                    <a:pt x="787" y="608"/>
                    <a:pt x="787" y="393"/>
                  </a:cubicBezTo>
                  <a:cubicBezTo>
                    <a:pt x="787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3133425" y="3356200"/>
              <a:ext cx="19650" cy="19675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3240875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334802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405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405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345547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394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/>
          <p:nvPr/>
        </p:nvSpPr>
        <p:spPr>
          <a:xfrm>
            <a:off x="8226950" y="4230174"/>
            <a:ext cx="560326" cy="560275"/>
          </a:xfrm>
          <a:custGeom>
            <a:avLst/>
            <a:gdLst/>
            <a:ahLst/>
            <a:cxnLst/>
            <a:rect l="l" t="t" r="r" b="b"/>
            <a:pathLst>
              <a:path w="10848" h="10847" fill="none" extrusionOk="0">
                <a:moveTo>
                  <a:pt x="10847" y="5430"/>
                </a:moveTo>
                <a:cubicBezTo>
                  <a:pt x="10847" y="8418"/>
                  <a:pt x="8419" y="10847"/>
                  <a:pt x="5430" y="10847"/>
                </a:cubicBezTo>
                <a:cubicBezTo>
                  <a:pt x="2430" y="10847"/>
                  <a:pt x="1" y="8418"/>
                  <a:pt x="1" y="5430"/>
                </a:cubicBezTo>
                <a:cubicBezTo>
                  <a:pt x="1" y="2429"/>
                  <a:pt x="2430" y="0"/>
                  <a:pt x="5430" y="0"/>
                </a:cubicBezTo>
                <a:cubicBezTo>
                  <a:pt x="8419" y="0"/>
                  <a:pt x="10847" y="2429"/>
                  <a:pt x="10847" y="5430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-5400000">
            <a:off x="-94891" y="2027313"/>
            <a:ext cx="3211077" cy="2321695"/>
          </a:xfrm>
          <a:custGeom>
            <a:avLst/>
            <a:gdLst/>
            <a:ahLst/>
            <a:cxnLst/>
            <a:rect l="l" t="t" r="r" b="b"/>
            <a:pathLst>
              <a:path w="37362" h="20944" fill="none" extrusionOk="0">
                <a:moveTo>
                  <a:pt x="37362" y="1"/>
                </a:moveTo>
                <a:lnTo>
                  <a:pt x="0" y="1"/>
                </a:lnTo>
                <a:lnTo>
                  <a:pt x="0" y="20944"/>
                </a:lnTo>
              </a:path>
            </a:pathLst>
          </a:custGeom>
          <a:noFill/>
          <a:ln w="2857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4" name="Google Shape;184;p13"/>
          <p:cNvGrpSpPr/>
          <p:nvPr/>
        </p:nvGrpSpPr>
        <p:grpSpPr>
          <a:xfrm rot="5400000">
            <a:off x="8569450" y="1642150"/>
            <a:ext cx="449500" cy="19675"/>
            <a:chOff x="3025950" y="3356200"/>
            <a:chExt cx="449500" cy="19675"/>
          </a:xfrm>
        </p:grpSpPr>
        <p:sp>
          <p:nvSpPr>
            <p:cNvPr id="185" name="Google Shape;185;p13"/>
            <p:cNvSpPr/>
            <p:nvPr/>
          </p:nvSpPr>
          <p:spPr>
            <a:xfrm>
              <a:off x="3025950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86"/>
                    <a:pt x="394" y="786"/>
                  </a:cubicBezTo>
                  <a:cubicBezTo>
                    <a:pt x="620" y="786"/>
                    <a:pt x="787" y="608"/>
                    <a:pt x="787" y="393"/>
                  </a:cubicBezTo>
                  <a:cubicBezTo>
                    <a:pt x="787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3133425" y="3356200"/>
              <a:ext cx="19650" cy="19675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240875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34802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405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405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345547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394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3"/>
          <p:cNvSpPr txBox="1">
            <a:spLocks noGrp="1"/>
          </p:cNvSpPr>
          <p:nvPr>
            <p:ph type="title" hasCustomPrompt="1"/>
          </p:nvPr>
        </p:nvSpPr>
        <p:spPr>
          <a:xfrm>
            <a:off x="984488" y="1930666"/>
            <a:ext cx="757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02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"/>
          </p:nvPr>
        </p:nvSpPr>
        <p:spPr>
          <a:xfrm>
            <a:off x="1895923" y="1725259"/>
            <a:ext cx="24417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2" hasCustomPrompt="1"/>
          </p:nvPr>
        </p:nvSpPr>
        <p:spPr>
          <a:xfrm>
            <a:off x="984419" y="3519582"/>
            <a:ext cx="757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02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3" hasCustomPrompt="1"/>
          </p:nvPr>
        </p:nvSpPr>
        <p:spPr>
          <a:xfrm>
            <a:off x="4806563" y="1931752"/>
            <a:ext cx="757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02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4" hasCustomPrompt="1"/>
          </p:nvPr>
        </p:nvSpPr>
        <p:spPr>
          <a:xfrm>
            <a:off x="4806450" y="3520727"/>
            <a:ext cx="757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02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Font typeface="Questrial"/>
              <a:buNone/>
              <a:defRPr sz="38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5"/>
          </p:nvPr>
        </p:nvSpPr>
        <p:spPr>
          <a:xfrm>
            <a:off x="1895775" y="2082080"/>
            <a:ext cx="24417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6"/>
          </p:nvPr>
        </p:nvSpPr>
        <p:spPr>
          <a:xfrm>
            <a:off x="1895812" y="3314197"/>
            <a:ext cx="24417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7"/>
          </p:nvPr>
        </p:nvSpPr>
        <p:spPr>
          <a:xfrm>
            <a:off x="1895775" y="3675707"/>
            <a:ext cx="24417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8"/>
          </p:nvPr>
        </p:nvSpPr>
        <p:spPr>
          <a:xfrm>
            <a:off x="5717887" y="1726371"/>
            <a:ext cx="24417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9"/>
          </p:nvPr>
        </p:nvSpPr>
        <p:spPr>
          <a:xfrm>
            <a:off x="5717850" y="2082242"/>
            <a:ext cx="24417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3"/>
          </p:nvPr>
        </p:nvSpPr>
        <p:spPr>
          <a:xfrm>
            <a:off x="5717887" y="3315309"/>
            <a:ext cx="24417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>
                <a:solidFill>
                  <a:schemeClr val="lt2"/>
                </a:solidFill>
                <a:highlight>
                  <a:schemeClr val="accent5"/>
                </a:highlight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4"/>
          </p:nvPr>
        </p:nvSpPr>
        <p:spPr>
          <a:xfrm>
            <a:off x="5717850" y="3675927"/>
            <a:ext cx="24417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15"/>
          </p:nvPr>
        </p:nvSpPr>
        <p:spPr>
          <a:xfrm>
            <a:off x="349800" y="349800"/>
            <a:ext cx="8444400" cy="66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8">
    <p:bg>
      <p:bgPr>
        <a:solidFill>
          <a:schemeClr val="dk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>
            <a:spLocks noGrp="1"/>
          </p:cNvSpPr>
          <p:nvPr>
            <p:ph type="subTitle" idx="1"/>
          </p:nvPr>
        </p:nvSpPr>
        <p:spPr>
          <a:xfrm>
            <a:off x="1137238" y="1643435"/>
            <a:ext cx="16164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19"/>
          <p:cNvSpPr txBox="1">
            <a:spLocks noGrp="1"/>
          </p:cNvSpPr>
          <p:nvPr>
            <p:ph type="subTitle" idx="2"/>
          </p:nvPr>
        </p:nvSpPr>
        <p:spPr>
          <a:xfrm>
            <a:off x="1137238" y="2587688"/>
            <a:ext cx="16164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19"/>
          <p:cNvSpPr txBox="1">
            <a:spLocks noGrp="1"/>
          </p:cNvSpPr>
          <p:nvPr>
            <p:ph type="subTitle" idx="3"/>
          </p:nvPr>
        </p:nvSpPr>
        <p:spPr>
          <a:xfrm>
            <a:off x="5030650" y="1643425"/>
            <a:ext cx="16164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subTitle" idx="4"/>
          </p:nvPr>
        </p:nvSpPr>
        <p:spPr>
          <a:xfrm>
            <a:off x="5030650" y="2584348"/>
            <a:ext cx="16164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19"/>
          <p:cNvSpPr txBox="1">
            <a:spLocks noGrp="1"/>
          </p:cNvSpPr>
          <p:nvPr>
            <p:ph type="subTitle" idx="5"/>
          </p:nvPr>
        </p:nvSpPr>
        <p:spPr>
          <a:xfrm>
            <a:off x="1137238" y="3525263"/>
            <a:ext cx="16164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subTitle" idx="6"/>
          </p:nvPr>
        </p:nvSpPr>
        <p:spPr>
          <a:xfrm>
            <a:off x="5030650" y="3525271"/>
            <a:ext cx="16164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19"/>
          <p:cNvSpPr txBox="1">
            <a:spLocks noGrp="1"/>
          </p:cNvSpPr>
          <p:nvPr>
            <p:ph type="subTitle" idx="7"/>
          </p:nvPr>
        </p:nvSpPr>
        <p:spPr>
          <a:xfrm>
            <a:off x="1137250" y="1938775"/>
            <a:ext cx="3322800" cy="3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8"/>
          </p:nvPr>
        </p:nvSpPr>
        <p:spPr>
          <a:xfrm>
            <a:off x="5030663" y="1938778"/>
            <a:ext cx="3322800" cy="3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9"/>
          </p:nvPr>
        </p:nvSpPr>
        <p:spPr>
          <a:xfrm>
            <a:off x="1137250" y="3818971"/>
            <a:ext cx="33228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subTitle" idx="13"/>
          </p:nvPr>
        </p:nvSpPr>
        <p:spPr>
          <a:xfrm>
            <a:off x="1137250" y="2883561"/>
            <a:ext cx="3322800" cy="3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subTitle" idx="14"/>
          </p:nvPr>
        </p:nvSpPr>
        <p:spPr>
          <a:xfrm>
            <a:off x="5030663" y="2883565"/>
            <a:ext cx="3322800" cy="3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15"/>
          </p:nvPr>
        </p:nvSpPr>
        <p:spPr>
          <a:xfrm>
            <a:off x="5030663" y="3816350"/>
            <a:ext cx="33228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title"/>
          </p:nvPr>
        </p:nvSpPr>
        <p:spPr>
          <a:xfrm>
            <a:off x="349800" y="349800"/>
            <a:ext cx="8444400" cy="66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/>
          <p:nvPr/>
        </p:nvSpPr>
        <p:spPr>
          <a:xfrm rot="10800000">
            <a:off x="4571975" y="4047825"/>
            <a:ext cx="4222186" cy="745868"/>
          </a:xfrm>
          <a:custGeom>
            <a:avLst/>
            <a:gdLst/>
            <a:ahLst/>
            <a:cxnLst/>
            <a:rect l="l" t="t" r="r" b="b"/>
            <a:pathLst>
              <a:path w="37362" h="20944" fill="none" extrusionOk="0">
                <a:moveTo>
                  <a:pt x="37362" y="1"/>
                </a:moveTo>
                <a:lnTo>
                  <a:pt x="0" y="1"/>
                </a:lnTo>
                <a:lnTo>
                  <a:pt x="0" y="20944"/>
                </a:lnTo>
              </a:path>
            </a:pathLst>
          </a:custGeom>
          <a:noFill/>
          <a:ln w="2857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9"/>
          <p:cNvSpPr/>
          <p:nvPr/>
        </p:nvSpPr>
        <p:spPr>
          <a:xfrm>
            <a:off x="349800" y="4793675"/>
            <a:ext cx="649800" cy="25"/>
          </a:xfrm>
          <a:custGeom>
            <a:avLst/>
            <a:gdLst/>
            <a:ahLst/>
            <a:cxnLst/>
            <a:rect l="l" t="t" r="r" b="b"/>
            <a:pathLst>
              <a:path w="25992" h="1" fill="none" extrusionOk="0">
                <a:moveTo>
                  <a:pt x="0" y="1"/>
                </a:moveTo>
                <a:lnTo>
                  <a:pt x="25991" y="1"/>
                </a:ln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9"/>
          <p:cNvSpPr/>
          <p:nvPr/>
        </p:nvSpPr>
        <p:spPr>
          <a:xfrm>
            <a:off x="832575" y="4679950"/>
            <a:ext cx="382500" cy="25"/>
          </a:xfrm>
          <a:custGeom>
            <a:avLst/>
            <a:gdLst/>
            <a:ahLst/>
            <a:cxnLst/>
            <a:rect l="l" t="t" r="r" b="b"/>
            <a:pathLst>
              <a:path w="15300" h="1" fill="none" extrusionOk="0">
                <a:moveTo>
                  <a:pt x="15300" y="1"/>
                </a:moveTo>
                <a:lnTo>
                  <a:pt x="0" y="1"/>
                </a:ln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19"/>
          <p:cNvGrpSpPr/>
          <p:nvPr/>
        </p:nvGrpSpPr>
        <p:grpSpPr>
          <a:xfrm rot="5400000">
            <a:off x="8559423" y="1894259"/>
            <a:ext cx="449500" cy="19950"/>
            <a:chOff x="3025950" y="3356200"/>
            <a:chExt cx="449500" cy="19675"/>
          </a:xfrm>
        </p:grpSpPr>
        <p:sp>
          <p:nvSpPr>
            <p:cNvPr id="341" name="Google Shape;341;p19"/>
            <p:cNvSpPr/>
            <p:nvPr/>
          </p:nvSpPr>
          <p:spPr>
            <a:xfrm>
              <a:off x="3025950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86"/>
                    <a:pt x="394" y="786"/>
                  </a:cubicBezTo>
                  <a:cubicBezTo>
                    <a:pt x="620" y="786"/>
                    <a:pt x="787" y="608"/>
                    <a:pt x="787" y="393"/>
                  </a:cubicBezTo>
                  <a:cubicBezTo>
                    <a:pt x="787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3133425" y="3356200"/>
              <a:ext cx="19650" cy="19675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3240875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334802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405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405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345547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394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19"/>
          <p:cNvSpPr/>
          <p:nvPr/>
        </p:nvSpPr>
        <p:spPr>
          <a:xfrm>
            <a:off x="437188" y="1686350"/>
            <a:ext cx="103486" cy="103486"/>
          </a:xfrm>
          <a:custGeom>
            <a:avLst/>
            <a:gdLst/>
            <a:ahLst/>
            <a:cxnLst/>
            <a:rect l="l" t="t" r="r" b="b"/>
            <a:pathLst>
              <a:path w="2954" h="2954" fill="none" extrusionOk="0">
                <a:moveTo>
                  <a:pt x="2954" y="1477"/>
                </a:moveTo>
                <a:cubicBezTo>
                  <a:pt x="2954" y="2298"/>
                  <a:pt x="2299" y="2953"/>
                  <a:pt x="1477" y="2953"/>
                </a:cubicBezTo>
                <a:cubicBezTo>
                  <a:pt x="656" y="2953"/>
                  <a:pt x="1" y="2298"/>
                  <a:pt x="1" y="1477"/>
                </a:cubicBezTo>
                <a:cubicBezTo>
                  <a:pt x="1" y="655"/>
                  <a:pt x="656" y="0"/>
                  <a:pt x="1477" y="0"/>
                </a:cubicBezTo>
                <a:cubicBezTo>
                  <a:pt x="2299" y="0"/>
                  <a:pt x="2954" y="655"/>
                  <a:pt x="2954" y="1477"/>
                </a:cubicBez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9"/>
          <p:cNvSpPr/>
          <p:nvPr/>
        </p:nvSpPr>
        <p:spPr>
          <a:xfrm>
            <a:off x="349788" y="1383800"/>
            <a:ext cx="103486" cy="103486"/>
          </a:xfrm>
          <a:custGeom>
            <a:avLst/>
            <a:gdLst/>
            <a:ahLst/>
            <a:cxnLst/>
            <a:rect l="l" t="t" r="r" b="b"/>
            <a:pathLst>
              <a:path w="2954" h="2954" fill="none" extrusionOk="0">
                <a:moveTo>
                  <a:pt x="2954" y="1477"/>
                </a:moveTo>
                <a:cubicBezTo>
                  <a:pt x="2954" y="2298"/>
                  <a:pt x="2299" y="2953"/>
                  <a:pt x="1477" y="2953"/>
                </a:cubicBezTo>
                <a:cubicBezTo>
                  <a:pt x="656" y="2953"/>
                  <a:pt x="1" y="2298"/>
                  <a:pt x="1" y="1477"/>
                </a:cubicBezTo>
                <a:cubicBezTo>
                  <a:pt x="1" y="655"/>
                  <a:pt x="656" y="0"/>
                  <a:pt x="1477" y="0"/>
                </a:cubicBezTo>
                <a:cubicBezTo>
                  <a:pt x="2299" y="0"/>
                  <a:pt x="2954" y="655"/>
                  <a:pt x="2954" y="1477"/>
                </a:cubicBez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">
    <p:bg>
      <p:bgPr>
        <a:solidFill>
          <a:schemeClr val="dk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349800" y="349800"/>
            <a:ext cx="8444400" cy="66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 rot="10800000" flipH="1">
            <a:off x="342300" y="2411529"/>
            <a:ext cx="5195840" cy="2382171"/>
          </a:xfrm>
          <a:custGeom>
            <a:avLst/>
            <a:gdLst/>
            <a:ahLst/>
            <a:cxnLst/>
            <a:rect l="l" t="t" r="r" b="b"/>
            <a:pathLst>
              <a:path w="37362" h="20944" fill="none" extrusionOk="0">
                <a:moveTo>
                  <a:pt x="37362" y="1"/>
                </a:moveTo>
                <a:lnTo>
                  <a:pt x="0" y="1"/>
                </a:lnTo>
                <a:lnTo>
                  <a:pt x="0" y="20944"/>
                </a:lnTo>
              </a:path>
            </a:pathLst>
          </a:custGeom>
          <a:noFill/>
          <a:ln w="2857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2"/>
          <p:cNvGrpSpPr/>
          <p:nvPr/>
        </p:nvGrpSpPr>
        <p:grpSpPr>
          <a:xfrm rot="5400000">
            <a:off x="125038" y="1723375"/>
            <a:ext cx="449500" cy="19675"/>
            <a:chOff x="3025950" y="3356200"/>
            <a:chExt cx="449500" cy="19675"/>
          </a:xfrm>
        </p:grpSpPr>
        <p:sp>
          <p:nvSpPr>
            <p:cNvPr id="376" name="Google Shape;376;p22"/>
            <p:cNvSpPr/>
            <p:nvPr/>
          </p:nvSpPr>
          <p:spPr>
            <a:xfrm>
              <a:off x="3025950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86"/>
                    <a:pt x="394" y="786"/>
                  </a:cubicBezTo>
                  <a:cubicBezTo>
                    <a:pt x="620" y="786"/>
                    <a:pt x="787" y="608"/>
                    <a:pt x="787" y="393"/>
                  </a:cubicBezTo>
                  <a:cubicBezTo>
                    <a:pt x="787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3133425" y="3356200"/>
              <a:ext cx="19650" cy="19675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3240875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334802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405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405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345547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394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22"/>
          <p:cNvSpPr/>
          <p:nvPr/>
        </p:nvSpPr>
        <p:spPr>
          <a:xfrm>
            <a:off x="8670988" y="1405000"/>
            <a:ext cx="103486" cy="103486"/>
          </a:xfrm>
          <a:custGeom>
            <a:avLst/>
            <a:gdLst/>
            <a:ahLst/>
            <a:cxnLst/>
            <a:rect l="l" t="t" r="r" b="b"/>
            <a:pathLst>
              <a:path w="2954" h="2954" fill="none" extrusionOk="0">
                <a:moveTo>
                  <a:pt x="2954" y="1477"/>
                </a:moveTo>
                <a:cubicBezTo>
                  <a:pt x="2954" y="2298"/>
                  <a:pt x="2299" y="2953"/>
                  <a:pt x="1477" y="2953"/>
                </a:cubicBezTo>
                <a:cubicBezTo>
                  <a:pt x="656" y="2953"/>
                  <a:pt x="1" y="2298"/>
                  <a:pt x="1" y="1477"/>
                </a:cubicBezTo>
                <a:cubicBezTo>
                  <a:pt x="1" y="655"/>
                  <a:pt x="656" y="0"/>
                  <a:pt x="1477" y="0"/>
                </a:cubicBezTo>
                <a:cubicBezTo>
                  <a:pt x="2299" y="0"/>
                  <a:pt x="2954" y="655"/>
                  <a:pt x="2954" y="1477"/>
                </a:cubicBez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2"/>
          <p:cNvGrpSpPr/>
          <p:nvPr/>
        </p:nvGrpSpPr>
        <p:grpSpPr>
          <a:xfrm rot="-2132607">
            <a:off x="7845233" y="4354217"/>
            <a:ext cx="1084644" cy="516227"/>
            <a:chOff x="362823" y="3009910"/>
            <a:chExt cx="854602" cy="406740"/>
          </a:xfrm>
        </p:grpSpPr>
        <p:sp>
          <p:nvSpPr>
            <p:cNvPr id="383" name="Google Shape;383;p22"/>
            <p:cNvSpPr/>
            <p:nvPr/>
          </p:nvSpPr>
          <p:spPr>
            <a:xfrm>
              <a:off x="566725" y="3049025"/>
              <a:ext cx="367625" cy="367625"/>
            </a:xfrm>
            <a:custGeom>
              <a:avLst/>
              <a:gdLst/>
              <a:ahLst/>
              <a:cxnLst/>
              <a:rect l="l" t="t" r="r" b="b"/>
              <a:pathLst>
                <a:path w="14705" h="14705" fill="none" extrusionOk="0">
                  <a:moveTo>
                    <a:pt x="12681" y="3679"/>
                  </a:moveTo>
                  <a:cubicBezTo>
                    <a:pt x="14705" y="6620"/>
                    <a:pt x="13967" y="10644"/>
                    <a:pt x="11026" y="12680"/>
                  </a:cubicBezTo>
                  <a:cubicBezTo>
                    <a:pt x="8085" y="14704"/>
                    <a:pt x="4061" y="13966"/>
                    <a:pt x="2036" y="11025"/>
                  </a:cubicBezTo>
                  <a:cubicBezTo>
                    <a:pt x="1" y="8084"/>
                    <a:pt x="751" y="4060"/>
                    <a:pt x="3680" y="2024"/>
                  </a:cubicBezTo>
                  <a:cubicBezTo>
                    <a:pt x="6620" y="0"/>
                    <a:pt x="10657" y="738"/>
                    <a:pt x="12681" y="3679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 rot="-930232">
              <a:off x="372758" y="3019841"/>
              <a:ext cx="86024" cy="86049"/>
            </a:xfrm>
            <a:custGeom>
              <a:avLst/>
              <a:gdLst/>
              <a:ahLst/>
              <a:cxnLst/>
              <a:rect l="l" t="t" r="r" b="b"/>
              <a:pathLst>
                <a:path w="3441" h="3442" fill="none" extrusionOk="0">
                  <a:moveTo>
                    <a:pt x="2274" y="298"/>
                  </a:moveTo>
                  <a:cubicBezTo>
                    <a:pt x="3060" y="596"/>
                    <a:pt x="3441" y="1477"/>
                    <a:pt x="3143" y="2263"/>
                  </a:cubicBezTo>
                  <a:cubicBezTo>
                    <a:pt x="2846" y="3048"/>
                    <a:pt x="1965" y="3441"/>
                    <a:pt x="1179" y="3144"/>
                  </a:cubicBezTo>
                  <a:cubicBezTo>
                    <a:pt x="393" y="2834"/>
                    <a:pt x="0" y="1953"/>
                    <a:pt x="298" y="1167"/>
                  </a:cubicBezTo>
                  <a:cubicBezTo>
                    <a:pt x="607" y="381"/>
                    <a:pt x="1488" y="0"/>
                    <a:pt x="2274" y="298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1048625" y="3045450"/>
              <a:ext cx="168800" cy="168800"/>
            </a:xfrm>
            <a:custGeom>
              <a:avLst/>
              <a:gdLst/>
              <a:ahLst/>
              <a:cxnLst/>
              <a:rect l="l" t="t" r="r" b="b"/>
              <a:pathLst>
                <a:path w="6752" h="6752" fill="none" extrusionOk="0">
                  <a:moveTo>
                    <a:pt x="4561" y="643"/>
                  </a:moveTo>
                  <a:cubicBezTo>
                    <a:pt x="6061" y="1298"/>
                    <a:pt x="6752" y="3048"/>
                    <a:pt x="6109" y="4548"/>
                  </a:cubicBezTo>
                  <a:cubicBezTo>
                    <a:pt x="5454" y="6061"/>
                    <a:pt x="3704" y="6751"/>
                    <a:pt x="2203" y="6096"/>
                  </a:cubicBezTo>
                  <a:cubicBezTo>
                    <a:pt x="691" y="5441"/>
                    <a:pt x="1" y="3703"/>
                    <a:pt x="656" y="2191"/>
                  </a:cubicBezTo>
                  <a:cubicBezTo>
                    <a:pt x="1310" y="691"/>
                    <a:pt x="3049" y="0"/>
                    <a:pt x="4561" y="643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910225" y="3147250"/>
              <a:ext cx="148550" cy="42275"/>
            </a:xfrm>
            <a:custGeom>
              <a:avLst/>
              <a:gdLst/>
              <a:ahLst/>
              <a:cxnLst/>
              <a:rect l="l" t="t" r="r" b="b"/>
              <a:pathLst>
                <a:path w="5942" h="1691" fill="none" extrusionOk="0">
                  <a:moveTo>
                    <a:pt x="5942" y="0"/>
                  </a:moveTo>
                  <a:lnTo>
                    <a:pt x="0" y="169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 rot="-930232">
              <a:off x="462619" y="3068154"/>
              <a:ext cx="122648" cy="144698"/>
            </a:xfrm>
            <a:custGeom>
              <a:avLst/>
              <a:gdLst/>
              <a:ahLst/>
              <a:cxnLst/>
              <a:rect l="l" t="t" r="r" b="b"/>
              <a:pathLst>
                <a:path w="4906" h="5788" fill="none" extrusionOk="0">
                  <a:moveTo>
                    <a:pt x="4906" y="5787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7">
    <p:bg>
      <p:bgPr>
        <a:solidFill>
          <a:schemeClr val="dk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"/>
          <p:cNvSpPr txBox="1">
            <a:spLocks noGrp="1"/>
          </p:cNvSpPr>
          <p:nvPr>
            <p:ph type="title"/>
          </p:nvPr>
        </p:nvSpPr>
        <p:spPr>
          <a:xfrm>
            <a:off x="349800" y="349800"/>
            <a:ext cx="8444400" cy="66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7"/>
          <p:cNvSpPr/>
          <p:nvPr/>
        </p:nvSpPr>
        <p:spPr>
          <a:xfrm rot="-5400000">
            <a:off x="1907107" y="17575"/>
            <a:ext cx="3207528" cy="6344723"/>
          </a:xfrm>
          <a:custGeom>
            <a:avLst/>
            <a:gdLst/>
            <a:ahLst/>
            <a:cxnLst/>
            <a:rect l="l" t="t" r="r" b="b"/>
            <a:pathLst>
              <a:path w="37362" h="20944" fill="none" extrusionOk="0">
                <a:moveTo>
                  <a:pt x="37362" y="1"/>
                </a:moveTo>
                <a:lnTo>
                  <a:pt x="0" y="1"/>
                </a:lnTo>
                <a:lnTo>
                  <a:pt x="0" y="20944"/>
                </a:lnTo>
              </a:path>
            </a:pathLst>
          </a:custGeom>
          <a:noFill/>
          <a:ln w="2857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subTitle" idx="1"/>
          </p:nvPr>
        </p:nvSpPr>
        <p:spPr>
          <a:xfrm>
            <a:off x="4013950" y="2807963"/>
            <a:ext cx="4416000" cy="11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9" name="Google Shape;439;p27"/>
          <p:cNvSpPr txBox="1">
            <a:spLocks noGrp="1"/>
          </p:cNvSpPr>
          <p:nvPr>
            <p:ph type="subTitle" idx="2"/>
          </p:nvPr>
        </p:nvSpPr>
        <p:spPr>
          <a:xfrm>
            <a:off x="4013950" y="1820138"/>
            <a:ext cx="4416000" cy="1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None/>
              <a:defRPr sz="1800" b="1">
                <a:solidFill>
                  <a:srgbClr val="9CE8E7"/>
                </a:solidFill>
                <a:highlight>
                  <a:schemeClr val="accent5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None/>
              <a:defRPr sz="1800" b="1">
                <a:solidFill>
                  <a:srgbClr val="9CE8E7"/>
                </a:solidFill>
                <a:highlight>
                  <a:schemeClr val="accent5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None/>
              <a:defRPr sz="1800" b="1">
                <a:solidFill>
                  <a:srgbClr val="9CE8E7"/>
                </a:solidFill>
                <a:highlight>
                  <a:schemeClr val="accent5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None/>
              <a:defRPr sz="1800" b="1">
                <a:solidFill>
                  <a:srgbClr val="9CE8E7"/>
                </a:solidFill>
                <a:highlight>
                  <a:schemeClr val="accent5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None/>
              <a:defRPr sz="1800" b="1">
                <a:solidFill>
                  <a:srgbClr val="9CE8E7"/>
                </a:solidFill>
                <a:highlight>
                  <a:schemeClr val="accent5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None/>
              <a:defRPr sz="1800" b="1">
                <a:solidFill>
                  <a:srgbClr val="9CE8E7"/>
                </a:solidFill>
                <a:highlight>
                  <a:schemeClr val="accent5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None/>
              <a:defRPr sz="1800" b="1">
                <a:solidFill>
                  <a:srgbClr val="9CE8E7"/>
                </a:solidFill>
                <a:highlight>
                  <a:schemeClr val="accent5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None/>
              <a:defRPr sz="1800" b="1">
                <a:solidFill>
                  <a:srgbClr val="9CE8E7"/>
                </a:solidFill>
                <a:highlight>
                  <a:schemeClr val="accent5"/>
                </a:highlight>
              </a:defRPr>
            </a:lvl9pPr>
          </a:lstStyle>
          <a:p>
            <a:endParaRPr/>
          </a:p>
        </p:txBody>
      </p:sp>
      <p:sp>
        <p:nvSpPr>
          <p:cNvPr id="440" name="Google Shape;440;p27"/>
          <p:cNvSpPr txBox="1">
            <a:spLocks noGrp="1"/>
          </p:cNvSpPr>
          <p:nvPr>
            <p:ph type="title" idx="3"/>
          </p:nvPr>
        </p:nvSpPr>
        <p:spPr>
          <a:xfrm>
            <a:off x="4013950" y="2269050"/>
            <a:ext cx="4416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3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3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/>
          <p:nvPr/>
        </p:nvSpPr>
        <p:spPr>
          <a:xfrm rot="10800000">
            <a:off x="6178862" y="3955469"/>
            <a:ext cx="2610763" cy="838231"/>
          </a:xfrm>
          <a:custGeom>
            <a:avLst/>
            <a:gdLst/>
            <a:ahLst/>
            <a:cxnLst/>
            <a:rect l="l" t="t" r="r" b="b"/>
            <a:pathLst>
              <a:path w="37362" h="20944" fill="none" extrusionOk="0">
                <a:moveTo>
                  <a:pt x="37362" y="1"/>
                </a:moveTo>
                <a:lnTo>
                  <a:pt x="0" y="1"/>
                </a:lnTo>
                <a:lnTo>
                  <a:pt x="0" y="20944"/>
                </a:lnTo>
              </a:path>
            </a:pathLst>
          </a:custGeom>
          <a:noFill/>
          <a:ln w="2857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1"/>
          <p:cNvSpPr/>
          <p:nvPr/>
        </p:nvSpPr>
        <p:spPr>
          <a:xfrm>
            <a:off x="8279372" y="463550"/>
            <a:ext cx="514837" cy="25"/>
          </a:xfrm>
          <a:custGeom>
            <a:avLst/>
            <a:gdLst/>
            <a:ahLst/>
            <a:cxnLst/>
            <a:rect l="l" t="t" r="r" b="b"/>
            <a:pathLst>
              <a:path w="25992" h="1" fill="none" extrusionOk="0">
                <a:moveTo>
                  <a:pt x="0" y="1"/>
                </a:moveTo>
                <a:lnTo>
                  <a:pt x="25991" y="1"/>
                </a:ln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8089500" y="349800"/>
            <a:ext cx="303055" cy="25"/>
          </a:xfrm>
          <a:custGeom>
            <a:avLst/>
            <a:gdLst/>
            <a:ahLst/>
            <a:cxnLst/>
            <a:rect l="l" t="t" r="r" b="b"/>
            <a:pathLst>
              <a:path w="15300" h="1" fill="none" extrusionOk="0">
                <a:moveTo>
                  <a:pt x="15300" y="1"/>
                </a:moveTo>
                <a:lnTo>
                  <a:pt x="0" y="1"/>
                </a:ln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1"/>
          <p:cNvGrpSpPr/>
          <p:nvPr/>
        </p:nvGrpSpPr>
        <p:grpSpPr>
          <a:xfrm rot="5400000">
            <a:off x="125038" y="4559100"/>
            <a:ext cx="449500" cy="19675"/>
            <a:chOff x="3025950" y="3356200"/>
            <a:chExt cx="449500" cy="19675"/>
          </a:xfrm>
        </p:grpSpPr>
        <p:sp>
          <p:nvSpPr>
            <p:cNvPr id="483" name="Google Shape;483;p31"/>
            <p:cNvSpPr/>
            <p:nvPr/>
          </p:nvSpPr>
          <p:spPr>
            <a:xfrm>
              <a:off x="3025950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86"/>
                    <a:pt x="394" y="786"/>
                  </a:cubicBezTo>
                  <a:cubicBezTo>
                    <a:pt x="620" y="786"/>
                    <a:pt x="787" y="608"/>
                    <a:pt x="787" y="393"/>
                  </a:cubicBezTo>
                  <a:cubicBezTo>
                    <a:pt x="787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3133425" y="3356200"/>
              <a:ext cx="19650" cy="19675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3240875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334802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405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405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345547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394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1"/>
          <p:cNvSpPr/>
          <p:nvPr/>
        </p:nvSpPr>
        <p:spPr>
          <a:xfrm>
            <a:off x="4800600" y="4690225"/>
            <a:ext cx="103486" cy="103486"/>
          </a:xfrm>
          <a:custGeom>
            <a:avLst/>
            <a:gdLst/>
            <a:ahLst/>
            <a:cxnLst/>
            <a:rect l="l" t="t" r="r" b="b"/>
            <a:pathLst>
              <a:path w="2954" h="2954" fill="none" extrusionOk="0">
                <a:moveTo>
                  <a:pt x="2954" y="1477"/>
                </a:moveTo>
                <a:cubicBezTo>
                  <a:pt x="2954" y="2298"/>
                  <a:pt x="2299" y="2953"/>
                  <a:pt x="1477" y="2953"/>
                </a:cubicBezTo>
                <a:cubicBezTo>
                  <a:pt x="656" y="2953"/>
                  <a:pt x="1" y="2298"/>
                  <a:pt x="1" y="1477"/>
                </a:cubicBezTo>
                <a:cubicBezTo>
                  <a:pt x="1" y="655"/>
                  <a:pt x="656" y="0"/>
                  <a:pt x="1477" y="0"/>
                </a:cubicBezTo>
                <a:cubicBezTo>
                  <a:pt x="2299" y="0"/>
                  <a:pt x="2954" y="655"/>
                  <a:pt x="2954" y="1477"/>
                </a:cubicBez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1"/>
          <p:cNvSpPr/>
          <p:nvPr/>
        </p:nvSpPr>
        <p:spPr>
          <a:xfrm>
            <a:off x="349800" y="343350"/>
            <a:ext cx="3075360" cy="1854172"/>
          </a:xfrm>
          <a:custGeom>
            <a:avLst/>
            <a:gdLst/>
            <a:ahLst/>
            <a:cxnLst/>
            <a:rect l="l" t="t" r="r" b="b"/>
            <a:pathLst>
              <a:path w="37362" h="20944" fill="none" extrusionOk="0">
                <a:moveTo>
                  <a:pt x="37362" y="1"/>
                </a:moveTo>
                <a:lnTo>
                  <a:pt x="0" y="1"/>
                </a:lnTo>
                <a:lnTo>
                  <a:pt x="0" y="20944"/>
                </a:lnTo>
              </a:path>
            </a:pathLst>
          </a:custGeom>
          <a:noFill/>
          <a:ln w="2857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5" r:id="rId5"/>
    <p:sldLayoutId id="2147483668" r:id="rId6"/>
    <p:sldLayoutId id="2147483673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chem.ncbi.nlm.nih.gov/source/ChemIDplus" TargetMode="External"/><Relationship Id="rId7" Type="http://schemas.openxmlformats.org/officeDocument/2006/relationships/hyperlink" Target="https://cfpub.epa.gov/ecotox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ideeffects.embl.de/" TargetMode="External"/><Relationship Id="rId5" Type="http://schemas.openxmlformats.org/officeDocument/2006/relationships/hyperlink" Target="https://www.ebi.ac.uk/chembl/" TargetMode="External"/><Relationship Id="rId4" Type="http://schemas.openxmlformats.org/officeDocument/2006/relationships/hyperlink" Target="https://pubchem.ncbi.nlm.nih.gov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6"/>
          <p:cNvSpPr txBox="1">
            <a:spLocks noGrp="1"/>
          </p:cNvSpPr>
          <p:nvPr>
            <p:ph type="ctrTitle"/>
          </p:nvPr>
        </p:nvSpPr>
        <p:spPr>
          <a:xfrm>
            <a:off x="1147950" y="1312425"/>
            <a:ext cx="6848100" cy="1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</a:rPr>
              <a:t>PharmHack</a:t>
            </a:r>
            <a:br>
              <a:rPr lang="en-US" dirty="0">
                <a:solidFill>
                  <a:schemeClr val="dk2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BioHack</a:t>
            </a:r>
            <a:r>
              <a:rPr lang="en-US" dirty="0">
                <a:solidFill>
                  <a:schemeClr val="bg1"/>
                </a:solidFill>
              </a:rPr>
              <a:t> Team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506" name="Google Shape;506;p36"/>
          <p:cNvGrpSpPr/>
          <p:nvPr/>
        </p:nvGrpSpPr>
        <p:grpSpPr>
          <a:xfrm>
            <a:off x="640228" y="597312"/>
            <a:ext cx="766630" cy="529336"/>
            <a:chOff x="453925" y="2889475"/>
            <a:chExt cx="763500" cy="527175"/>
          </a:xfrm>
        </p:grpSpPr>
        <p:sp>
          <p:nvSpPr>
            <p:cNvPr id="507" name="Google Shape;507;p36"/>
            <p:cNvSpPr/>
            <p:nvPr/>
          </p:nvSpPr>
          <p:spPr>
            <a:xfrm>
              <a:off x="566725" y="3049025"/>
              <a:ext cx="367625" cy="367625"/>
            </a:xfrm>
            <a:custGeom>
              <a:avLst/>
              <a:gdLst/>
              <a:ahLst/>
              <a:cxnLst/>
              <a:rect l="l" t="t" r="r" b="b"/>
              <a:pathLst>
                <a:path w="14705" h="14705" fill="none" extrusionOk="0">
                  <a:moveTo>
                    <a:pt x="12681" y="3679"/>
                  </a:moveTo>
                  <a:cubicBezTo>
                    <a:pt x="14705" y="6620"/>
                    <a:pt x="13967" y="10644"/>
                    <a:pt x="11026" y="12680"/>
                  </a:cubicBezTo>
                  <a:cubicBezTo>
                    <a:pt x="8085" y="14704"/>
                    <a:pt x="4061" y="13966"/>
                    <a:pt x="2036" y="11025"/>
                  </a:cubicBezTo>
                  <a:cubicBezTo>
                    <a:pt x="1" y="8084"/>
                    <a:pt x="751" y="4060"/>
                    <a:pt x="3680" y="2024"/>
                  </a:cubicBezTo>
                  <a:cubicBezTo>
                    <a:pt x="6620" y="0"/>
                    <a:pt x="10657" y="738"/>
                    <a:pt x="12681" y="3679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453925" y="2889475"/>
              <a:ext cx="86025" cy="86050"/>
            </a:xfrm>
            <a:custGeom>
              <a:avLst/>
              <a:gdLst/>
              <a:ahLst/>
              <a:cxnLst/>
              <a:rect l="l" t="t" r="r" b="b"/>
              <a:pathLst>
                <a:path w="3441" h="3442" fill="none" extrusionOk="0">
                  <a:moveTo>
                    <a:pt x="2274" y="298"/>
                  </a:moveTo>
                  <a:cubicBezTo>
                    <a:pt x="3060" y="596"/>
                    <a:pt x="3441" y="1477"/>
                    <a:pt x="3143" y="2263"/>
                  </a:cubicBezTo>
                  <a:cubicBezTo>
                    <a:pt x="2846" y="3048"/>
                    <a:pt x="1965" y="3441"/>
                    <a:pt x="1179" y="3144"/>
                  </a:cubicBezTo>
                  <a:cubicBezTo>
                    <a:pt x="393" y="2834"/>
                    <a:pt x="0" y="1953"/>
                    <a:pt x="298" y="1167"/>
                  </a:cubicBezTo>
                  <a:cubicBezTo>
                    <a:pt x="607" y="381"/>
                    <a:pt x="1488" y="0"/>
                    <a:pt x="2274" y="298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1048625" y="3045450"/>
              <a:ext cx="168800" cy="168800"/>
            </a:xfrm>
            <a:custGeom>
              <a:avLst/>
              <a:gdLst/>
              <a:ahLst/>
              <a:cxnLst/>
              <a:rect l="l" t="t" r="r" b="b"/>
              <a:pathLst>
                <a:path w="6752" h="6752" fill="none" extrusionOk="0">
                  <a:moveTo>
                    <a:pt x="4561" y="643"/>
                  </a:moveTo>
                  <a:cubicBezTo>
                    <a:pt x="6061" y="1298"/>
                    <a:pt x="6752" y="3048"/>
                    <a:pt x="6109" y="4548"/>
                  </a:cubicBezTo>
                  <a:cubicBezTo>
                    <a:pt x="5454" y="6061"/>
                    <a:pt x="3704" y="6751"/>
                    <a:pt x="2203" y="6096"/>
                  </a:cubicBezTo>
                  <a:cubicBezTo>
                    <a:pt x="691" y="5441"/>
                    <a:pt x="1" y="3703"/>
                    <a:pt x="656" y="2191"/>
                  </a:cubicBezTo>
                  <a:cubicBezTo>
                    <a:pt x="1310" y="691"/>
                    <a:pt x="3049" y="0"/>
                    <a:pt x="4561" y="643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910225" y="3147250"/>
              <a:ext cx="148550" cy="42275"/>
            </a:xfrm>
            <a:custGeom>
              <a:avLst/>
              <a:gdLst/>
              <a:ahLst/>
              <a:cxnLst/>
              <a:rect l="l" t="t" r="r" b="b"/>
              <a:pathLst>
                <a:path w="5942" h="1691" fill="none" extrusionOk="0">
                  <a:moveTo>
                    <a:pt x="5942" y="0"/>
                  </a:moveTo>
                  <a:lnTo>
                    <a:pt x="0" y="169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519100" y="2963875"/>
              <a:ext cx="122650" cy="144700"/>
            </a:xfrm>
            <a:custGeom>
              <a:avLst/>
              <a:gdLst/>
              <a:ahLst/>
              <a:cxnLst/>
              <a:rect l="l" t="t" r="r" b="b"/>
              <a:pathLst>
                <a:path w="4906" h="5788" fill="none" extrusionOk="0">
                  <a:moveTo>
                    <a:pt x="4906" y="5787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6"/>
          <p:cNvGrpSpPr/>
          <p:nvPr/>
        </p:nvGrpSpPr>
        <p:grpSpPr>
          <a:xfrm rot="3916591">
            <a:off x="7783297" y="3817606"/>
            <a:ext cx="610500" cy="763751"/>
            <a:chOff x="758425" y="3567225"/>
            <a:chExt cx="743550" cy="930200"/>
          </a:xfrm>
        </p:grpSpPr>
        <p:sp>
          <p:nvSpPr>
            <p:cNvPr id="513" name="Google Shape;513;p36"/>
            <p:cNvSpPr/>
            <p:nvPr/>
          </p:nvSpPr>
          <p:spPr>
            <a:xfrm>
              <a:off x="957850" y="3941675"/>
              <a:ext cx="314050" cy="314050"/>
            </a:xfrm>
            <a:custGeom>
              <a:avLst/>
              <a:gdLst/>
              <a:ahLst/>
              <a:cxnLst/>
              <a:rect l="l" t="t" r="r" b="b"/>
              <a:pathLst>
                <a:path w="12562" h="12562" fill="none" extrusionOk="0">
                  <a:moveTo>
                    <a:pt x="6454" y="96"/>
                  </a:moveTo>
                  <a:cubicBezTo>
                    <a:pt x="9871" y="191"/>
                    <a:pt x="12561" y="3037"/>
                    <a:pt x="12466" y="6454"/>
                  </a:cubicBezTo>
                  <a:cubicBezTo>
                    <a:pt x="12371" y="9871"/>
                    <a:pt x="9525" y="12562"/>
                    <a:pt x="6108" y="12467"/>
                  </a:cubicBezTo>
                  <a:cubicBezTo>
                    <a:pt x="2691" y="12371"/>
                    <a:pt x="0" y="9526"/>
                    <a:pt x="96" y="6109"/>
                  </a:cubicBezTo>
                  <a:cubicBezTo>
                    <a:pt x="191" y="2692"/>
                    <a:pt x="3048" y="1"/>
                    <a:pt x="6454" y="96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758425" y="3567225"/>
              <a:ext cx="252425" cy="252450"/>
            </a:xfrm>
            <a:custGeom>
              <a:avLst/>
              <a:gdLst/>
              <a:ahLst/>
              <a:cxnLst/>
              <a:rect l="l" t="t" r="r" b="b"/>
              <a:pathLst>
                <a:path w="10097" h="10098" fill="none" extrusionOk="0">
                  <a:moveTo>
                    <a:pt x="6513" y="811"/>
                  </a:moveTo>
                  <a:cubicBezTo>
                    <a:pt x="8858" y="1620"/>
                    <a:pt x="10097" y="4168"/>
                    <a:pt x="9299" y="6514"/>
                  </a:cubicBezTo>
                  <a:cubicBezTo>
                    <a:pt x="8489" y="8859"/>
                    <a:pt x="5941" y="10097"/>
                    <a:pt x="3596" y="9300"/>
                  </a:cubicBezTo>
                  <a:cubicBezTo>
                    <a:pt x="1250" y="8490"/>
                    <a:pt x="0" y="5942"/>
                    <a:pt x="810" y="3597"/>
                  </a:cubicBezTo>
                  <a:cubicBezTo>
                    <a:pt x="1607" y="1251"/>
                    <a:pt x="4167" y="1"/>
                    <a:pt x="6513" y="811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1356100" y="3785425"/>
              <a:ext cx="145875" cy="145875"/>
            </a:xfrm>
            <a:custGeom>
              <a:avLst/>
              <a:gdLst/>
              <a:ahLst/>
              <a:cxnLst/>
              <a:rect l="l" t="t" r="r" b="b"/>
              <a:pathLst>
                <a:path w="5835" h="5835" fill="none" extrusionOk="0">
                  <a:moveTo>
                    <a:pt x="3763" y="465"/>
                  </a:moveTo>
                  <a:cubicBezTo>
                    <a:pt x="5109" y="929"/>
                    <a:pt x="5835" y="2405"/>
                    <a:pt x="5371" y="3763"/>
                  </a:cubicBezTo>
                  <a:cubicBezTo>
                    <a:pt x="4906" y="5108"/>
                    <a:pt x="3430" y="5834"/>
                    <a:pt x="2073" y="5370"/>
                  </a:cubicBezTo>
                  <a:cubicBezTo>
                    <a:pt x="715" y="4906"/>
                    <a:pt x="1" y="3429"/>
                    <a:pt x="465" y="2072"/>
                  </a:cubicBezTo>
                  <a:cubicBezTo>
                    <a:pt x="930" y="715"/>
                    <a:pt x="2406" y="0"/>
                    <a:pt x="3763" y="46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829550" y="4351550"/>
              <a:ext cx="145875" cy="145875"/>
            </a:xfrm>
            <a:custGeom>
              <a:avLst/>
              <a:gdLst/>
              <a:ahLst/>
              <a:cxnLst/>
              <a:rect l="l" t="t" r="r" b="b"/>
              <a:pathLst>
                <a:path w="5835" h="5835" fill="none" extrusionOk="0">
                  <a:moveTo>
                    <a:pt x="3763" y="465"/>
                  </a:moveTo>
                  <a:cubicBezTo>
                    <a:pt x="5120" y="929"/>
                    <a:pt x="5835" y="2406"/>
                    <a:pt x="5370" y="3763"/>
                  </a:cubicBezTo>
                  <a:cubicBezTo>
                    <a:pt x="4906" y="5109"/>
                    <a:pt x="3430" y="5835"/>
                    <a:pt x="2072" y="5371"/>
                  </a:cubicBezTo>
                  <a:cubicBezTo>
                    <a:pt x="715" y="4906"/>
                    <a:pt x="1" y="3430"/>
                    <a:pt x="465" y="2072"/>
                  </a:cubicBezTo>
                  <a:cubicBezTo>
                    <a:pt x="929" y="715"/>
                    <a:pt x="2406" y="1"/>
                    <a:pt x="3763" y="46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937300" y="3791975"/>
              <a:ext cx="101525" cy="167600"/>
            </a:xfrm>
            <a:custGeom>
              <a:avLst/>
              <a:gdLst/>
              <a:ahLst/>
              <a:cxnLst/>
              <a:rect l="l" t="t" r="r" b="b"/>
              <a:pathLst>
                <a:path w="4061" h="6704" fill="none" extrusionOk="0">
                  <a:moveTo>
                    <a:pt x="4061" y="6703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1241225" y="3898225"/>
              <a:ext cx="136050" cy="102125"/>
            </a:xfrm>
            <a:custGeom>
              <a:avLst/>
              <a:gdLst/>
              <a:ahLst/>
              <a:cxnLst/>
              <a:rect l="l" t="t" r="r" b="b"/>
              <a:pathLst>
                <a:path w="5442" h="4085" fill="none" extrusionOk="0">
                  <a:moveTo>
                    <a:pt x="5441" y="1"/>
                  </a:moveTo>
                  <a:lnTo>
                    <a:pt x="0" y="408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934625" y="4235775"/>
              <a:ext cx="98850" cy="130700"/>
            </a:xfrm>
            <a:custGeom>
              <a:avLst/>
              <a:gdLst/>
              <a:ahLst/>
              <a:cxnLst/>
              <a:rect l="l" t="t" r="r" b="b"/>
              <a:pathLst>
                <a:path w="3954" h="5228" fill="none" extrusionOk="0">
                  <a:moveTo>
                    <a:pt x="3954" y="0"/>
                  </a:moveTo>
                  <a:lnTo>
                    <a:pt x="1" y="52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6"/>
          <p:cNvGrpSpPr/>
          <p:nvPr/>
        </p:nvGrpSpPr>
        <p:grpSpPr>
          <a:xfrm>
            <a:off x="5159600" y="4358400"/>
            <a:ext cx="449500" cy="19675"/>
            <a:chOff x="3025950" y="3356200"/>
            <a:chExt cx="449500" cy="19675"/>
          </a:xfrm>
        </p:grpSpPr>
        <p:sp>
          <p:nvSpPr>
            <p:cNvPr id="521" name="Google Shape;521;p36"/>
            <p:cNvSpPr/>
            <p:nvPr/>
          </p:nvSpPr>
          <p:spPr>
            <a:xfrm>
              <a:off x="3025950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86"/>
                    <a:pt x="394" y="786"/>
                  </a:cubicBezTo>
                  <a:cubicBezTo>
                    <a:pt x="620" y="786"/>
                    <a:pt x="787" y="608"/>
                    <a:pt x="787" y="393"/>
                  </a:cubicBezTo>
                  <a:cubicBezTo>
                    <a:pt x="787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3133425" y="3356200"/>
              <a:ext cx="19650" cy="19675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3240875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4802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405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405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45547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394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36"/>
          <p:cNvSpPr/>
          <p:nvPr/>
        </p:nvSpPr>
        <p:spPr>
          <a:xfrm rot="5400000">
            <a:off x="7823502" y="367774"/>
            <a:ext cx="952923" cy="949098"/>
          </a:xfrm>
          <a:custGeom>
            <a:avLst/>
            <a:gdLst/>
            <a:ahLst/>
            <a:cxnLst/>
            <a:rect l="l" t="t" r="r" b="b"/>
            <a:pathLst>
              <a:path w="2954" h="2954" fill="none" extrusionOk="0">
                <a:moveTo>
                  <a:pt x="2954" y="1477"/>
                </a:moveTo>
                <a:cubicBezTo>
                  <a:pt x="2954" y="2298"/>
                  <a:pt x="2299" y="2953"/>
                  <a:pt x="1477" y="2953"/>
                </a:cubicBezTo>
                <a:cubicBezTo>
                  <a:pt x="656" y="2953"/>
                  <a:pt x="1" y="2298"/>
                  <a:pt x="1" y="1477"/>
                </a:cubicBezTo>
                <a:cubicBezTo>
                  <a:pt x="1" y="655"/>
                  <a:pt x="656" y="0"/>
                  <a:pt x="1477" y="0"/>
                </a:cubicBezTo>
                <a:cubicBezTo>
                  <a:pt x="2299" y="0"/>
                  <a:pt x="2954" y="655"/>
                  <a:pt x="2954" y="1477"/>
                </a:cubicBez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36"/>
          <p:cNvGrpSpPr/>
          <p:nvPr/>
        </p:nvGrpSpPr>
        <p:grpSpPr>
          <a:xfrm>
            <a:off x="1174675" y="3875800"/>
            <a:ext cx="206961" cy="440036"/>
            <a:chOff x="1174675" y="3875800"/>
            <a:chExt cx="206961" cy="440036"/>
          </a:xfrm>
        </p:grpSpPr>
        <p:sp>
          <p:nvSpPr>
            <p:cNvPr id="528" name="Google Shape;528;p36"/>
            <p:cNvSpPr/>
            <p:nvPr/>
          </p:nvSpPr>
          <p:spPr>
            <a:xfrm>
              <a:off x="1278150" y="4212350"/>
              <a:ext cx="103486" cy="103486"/>
            </a:xfrm>
            <a:custGeom>
              <a:avLst/>
              <a:gdLst/>
              <a:ahLst/>
              <a:cxnLst/>
              <a:rect l="l" t="t" r="r" b="b"/>
              <a:pathLst>
                <a:path w="2954" h="2954" fill="none" extrusionOk="0">
                  <a:moveTo>
                    <a:pt x="2954" y="1477"/>
                  </a:moveTo>
                  <a:cubicBezTo>
                    <a:pt x="2954" y="2298"/>
                    <a:pt x="2299" y="2953"/>
                    <a:pt x="1477" y="2953"/>
                  </a:cubicBezTo>
                  <a:cubicBezTo>
                    <a:pt x="656" y="2953"/>
                    <a:pt x="1" y="2298"/>
                    <a:pt x="1" y="1477"/>
                  </a:cubicBezTo>
                  <a:cubicBezTo>
                    <a:pt x="1" y="655"/>
                    <a:pt x="656" y="0"/>
                    <a:pt x="1477" y="0"/>
                  </a:cubicBezTo>
                  <a:cubicBezTo>
                    <a:pt x="2299" y="0"/>
                    <a:pt x="2954" y="655"/>
                    <a:pt x="2954" y="1477"/>
                  </a:cubicBez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1174675" y="3875800"/>
              <a:ext cx="103486" cy="103486"/>
            </a:xfrm>
            <a:custGeom>
              <a:avLst/>
              <a:gdLst/>
              <a:ahLst/>
              <a:cxnLst/>
              <a:rect l="l" t="t" r="r" b="b"/>
              <a:pathLst>
                <a:path w="2954" h="2954" fill="none" extrusionOk="0">
                  <a:moveTo>
                    <a:pt x="2954" y="1477"/>
                  </a:moveTo>
                  <a:cubicBezTo>
                    <a:pt x="2954" y="2298"/>
                    <a:pt x="2299" y="2953"/>
                    <a:pt x="1477" y="2953"/>
                  </a:cubicBezTo>
                  <a:cubicBezTo>
                    <a:pt x="656" y="2953"/>
                    <a:pt x="1" y="2298"/>
                    <a:pt x="1" y="1477"/>
                  </a:cubicBezTo>
                  <a:cubicBezTo>
                    <a:pt x="1" y="655"/>
                    <a:pt x="656" y="0"/>
                    <a:pt x="1477" y="0"/>
                  </a:cubicBezTo>
                  <a:cubicBezTo>
                    <a:pt x="2299" y="0"/>
                    <a:pt x="2954" y="655"/>
                    <a:pt x="2954" y="1477"/>
                  </a:cubicBez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36"/>
          <p:cNvGrpSpPr/>
          <p:nvPr/>
        </p:nvGrpSpPr>
        <p:grpSpPr>
          <a:xfrm>
            <a:off x="2104738" y="794038"/>
            <a:ext cx="449500" cy="19675"/>
            <a:chOff x="3025950" y="3356200"/>
            <a:chExt cx="449500" cy="19675"/>
          </a:xfrm>
        </p:grpSpPr>
        <p:sp>
          <p:nvSpPr>
            <p:cNvPr id="531" name="Google Shape;531;p36"/>
            <p:cNvSpPr/>
            <p:nvPr/>
          </p:nvSpPr>
          <p:spPr>
            <a:xfrm>
              <a:off x="3025950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86"/>
                    <a:pt x="394" y="786"/>
                  </a:cubicBezTo>
                  <a:cubicBezTo>
                    <a:pt x="620" y="786"/>
                    <a:pt x="787" y="608"/>
                    <a:pt x="787" y="393"/>
                  </a:cubicBezTo>
                  <a:cubicBezTo>
                    <a:pt x="787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3133425" y="3356200"/>
              <a:ext cx="19650" cy="19675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3240875" y="33562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86"/>
                    <a:pt x="393" y="786"/>
                  </a:cubicBezTo>
                  <a:cubicBezTo>
                    <a:pt x="607" y="786"/>
                    <a:pt x="786" y="608"/>
                    <a:pt x="786" y="393"/>
                  </a:cubicBezTo>
                  <a:cubicBezTo>
                    <a:pt x="786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334802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405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405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3455475" y="3356200"/>
              <a:ext cx="19975" cy="19675"/>
            </a:xfrm>
            <a:custGeom>
              <a:avLst/>
              <a:gdLst/>
              <a:ahLst/>
              <a:cxnLst/>
              <a:rect l="l" t="t" r="r" b="b"/>
              <a:pathLst>
                <a:path w="799" h="787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86"/>
                    <a:pt x="394" y="786"/>
                  </a:cubicBezTo>
                  <a:cubicBezTo>
                    <a:pt x="620" y="786"/>
                    <a:pt x="798" y="608"/>
                    <a:pt x="798" y="393"/>
                  </a:cubicBezTo>
                  <a:cubicBezTo>
                    <a:pt x="798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36"/>
          <p:cNvSpPr txBox="1">
            <a:spLocks noGrp="1"/>
          </p:cNvSpPr>
          <p:nvPr>
            <p:ph type="subTitle" idx="1"/>
          </p:nvPr>
        </p:nvSpPr>
        <p:spPr>
          <a:xfrm>
            <a:off x="2202000" y="3565349"/>
            <a:ext cx="4740000" cy="5410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Университет ИТМО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Санкт-Петербург 2023</a:t>
            </a:r>
            <a:endParaRPr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4"/>
          <p:cNvSpPr txBox="1">
            <a:spLocks noGrp="1"/>
          </p:cNvSpPr>
          <p:nvPr>
            <p:ph type="title"/>
          </p:nvPr>
        </p:nvSpPr>
        <p:spPr>
          <a:xfrm>
            <a:off x="349800" y="349800"/>
            <a:ext cx="84444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ЧАСТЬ МАШИННОГО ОБУЧЕНИЯ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8D377-A751-5CFB-CB29-0F37FB8B9301}"/>
              </a:ext>
            </a:extLst>
          </p:cNvPr>
          <p:cNvSpPr/>
          <p:nvPr/>
        </p:nvSpPr>
        <p:spPr>
          <a:xfrm>
            <a:off x="7622771" y="1204062"/>
            <a:ext cx="1171429" cy="3701861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D7428C-4CCA-BE2B-4CAD-E820AE2E291C}"/>
              </a:ext>
            </a:extLst>
          </p:cNvPr>
          <p:cNvSpPr/>
          <p:nvPr/>
        </p:nvSpPr>
        <p:spPr>
          <a:xfrm>
            <a:off x="157942" y="1346662"/>
            <a:ext cx="473825" cy="448887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CB551-B4D1-DFC7-D87E-94FD3990523A}"/>
              </a:ext>
            </a:extLst>
          </p:cNvPr>
          <p:cNvSpPr/>
          <p:nvPr/>
        </p:nvSpPr>
        <p:spPr>
          <a:xfrm>
            <a:off x="232756" y="1720735"/>
            <a:ext cx="224444" cy="3175461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D1F90B-A0A9-6C67-341E-5C1195942A44}"/>
              </a:ext>
            </a:extLst>
          </p:cNvPr>
          <p:cNvSpPr/>
          <p:nvPr/>
        </p:nvSpPr>
        <p:spPr>
          <a:xfrm rot="5400000">
            <a:off x="2969489" y="2061789"/>
            <a:ext cx="224444" cy="5463823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18AA4F9-11DB-C2CF-CD46-ED3ED0A8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451" y="1235499"/>
            <a:ext cx="5096344" cy="3670424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DF5512FD-739B-C9A9-5E84-4E5A23E5F51C}"/>
              </a:ext>
            </a:extLst>
          </p:cNvPr>
          <p:cNvSpPr txBox="1">
            <a:spLocks/>
          </p:cNvSpPr>
          <p:nvPr/>
        </p:nvSpPr>
        <p:spPr>
          <a:xfrm>
            <a:off x="250922" y="1795548"/>
            <a:ext cx="2830789" cy="128847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8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Блок-схема применяемых методов и моделей </a:t>
            </a:r>
            <a:endParaRPr lang="en-RU" sz="2800" b="1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14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9"/>
          <p:cNvSpPr txBox="1">
            <a:spLocks noGrp="1"/>
          </p:cNvSpPr>
          <p:nvPr>
            <p:ph type="subTitle" idx="7"/>
          </p:nvPr>
        </p:nvSpPr>
        <p:spPr>
          <a:xfrm>
            <a:off x="714169" y="1490688"/>
            <a:ext cx="3745875" cy="664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/>
            <a:r>
              <a:rPr lang="ru-RU" b="0" i="0" dirty="0">
                <a:solidFill>
                  <a:srgbClr val="F1F2F2"/>
                </a:solidFill>
                <a:effectLst/>
                <a:latin typeface="Century Gothic" panose="020B0502020202020204" pitchFamily="34" charset="0"/>
              </a:rPr>
              <a:t>Модели на основе структуры молекул – ускорение и удешевление определения токсичности</a:t>
            </a:r>
          </a:p>
        </p:txBody>
      </p:sp>
      <p:sp>
        <p:nvSpPr>
          <p:cNvPr id="1064" name="Google Shape;1064;p59"/>
          <p:cNvSpPr txBox="1">
            <a:spLocks noGrp="1"/>
          </p:cNvSpPr>
          <p:nvPr>
            <p:ph type="title"/>
          </p:nvPr>
        </p:nvSpPr>
        <p:spPr>
          <a:xfrm>
            <a:off x="349800" y="349800"/>
            <a:ext cx="84444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ВЫВОДЫ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1065" name="Google Shape;1065;p59"/>
          <p:cNvSpPr/>
          <p:nvPr/>
        </p:nvSpPr>
        <p:spPr>
          <a:xfrm>
            <a:off x="349800" y="1648102"/>
            <a:ext cx="346697" cy="303363"/>
          </a:xfrm>
          <a:custGeom>
            <a:avLst/>
            <a:gdLst/>
            <a:ahLst/>
            <a:cxnLst/>
            <a:rect l="l" t="t" r="r" b="b"/>
            <a:pathLst>
              <a:path w="38172" h="33410" extrusionOk="0">
                <a:moveTo>
                  <a:pt x="9537" y="1"/>
                </a:moveTo>
                <a:lnTo>
                  <a:pt x="0" y="16705"/>
                </a:lnTo>
                <a:lnTo>
                  <a:pt x="9537" y="33409"/>
                </a:lnTo>
                <a:lnTo>
                  <a:pt x="28623" y="33409"/>
                </a:lnTo>
                <a:lnTo>
                  <a:pt x="38171" y="16705"/>
                </a:lnTo>
                <a:lnTo>
                  <a:pt x="286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 panose="020B0502020202020204" pitchFamily="34" charset="0"/>
            </a:endParaRPr>
          </a:p>
        </p:txBody>
      </p:sp>
      <p:sp>
        <p:nvSpPr>
          <p:cNvPr id="1066" name="Google Shape;1066;p59"/>
          <p:cNvSpPr/>
          <p:nvPr/>
        </p:nvSpPr>
        <p:spPr>
          <a:xfrm>
            <a:off x="4683956" y="1720303"/>
            <a:ext cx="346697" cy="303363"/>
          </a:xfrm>
          <a:custGeom>
            <a:avLst/>
            <a:gdLst/>
            <a:ahLst/>
            <a:cxnLst/>
            <a:rect l="l" t="t" r="r" b="b"/>
            <a:pathLst>
              <a:path w="38172" h="33410" extrusionOk="0">
                <a:moveTo>
                  <a:pt x="9537" y="1"/>
                </a:moveTo>
                <a:lnTo>
                  <a:pt x="0" y="16705"/>
                </a:lnTo>
                <a:lnTo>
                  <a:pt x="9537" y="33409"/>
                </a:lnTo>
                <a:lnTo>
                  <a:pt x="28623" y="33409"/>
                </a:lnTo>
                <a:lnTo>
                  <a:pt x="38171" y="16705"/>
                </a:lnTo>
                <a:lnTo>
                  <a:pt x="286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 panose="020B0502020202020204" pitchFamily="34" charset="0"/>
            </a:endParaRPr>
          </a:p>
        </p:txBody>
      </p:sp>
      <p:sp>
        <p:nvSpPr>
          <p:cNvPr id="1067" name="Google Shape;1067;p59"/>
          <p:cNvSpPr/>
          <p:nvPr/>
        </p:nvSpPr>
        <p:spPr>
          <a:xfrm>
            <a:off x="349800" y="3529430"/>
            <a:ext cx="346697" cy="303363"/>
          </a:xfrm>
          <a:custGeom>
            <a:avLst/>
            <a:gdLst/>
            <a:ahLst/>
            <a:cxnLst/>
            <a:rect l="l" t="t" r="r" b="b"/>
            <a:pathLst>
              <a:path w="38172" h="33410" extrusionOk="0">
                <a:moveTo>
                  <a:pt x="9537" y="1"/>
                </a:moveTo>
                <a:lnTo>
                  <a:pt x="0" y="16705"/>
                </a:lnTo>
                <a:lnTo>
                  <a:pt x="9537" y="33409"/>
                </a:lnTo>
                <a:lnTo>
                  <a:pt x="28623" y="33409"/>
                </a:lnTo>
                <a:lnTo>
                  <a:pt x="38171" y="16705"/>
                </a:lnTo>
                <a:lnTo>
                  <a:pt x="286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 panose="020B0502020202020204" pitchFamily="34" charset="0"/>
            </a:endParaRPr>
          </a:p>
        </p:txBody>
      </p:sp>
      <p:sp>
        <p:nvSpPr>
          <p:cNvPr id="1068" name="Google Shape;1068;p59"/>
          <p:cNvSpPr/>
          <p:nvPr/>
        </p:nvSpPr>
        <p:spPr>
          <a:xfrm>
            <a:off x="349800" y="2592593"/>
            <a:ext cx="346697" cy="303363"/>
          </a:xfrm>
          <a:custGeom>
            <a:avLst/>
            <a:gdLst/>
            <a:ahLst/>
            <a:cxnLst/>
            <a:rect l="l" t="t" r="r" b="b"/>
            <a:pathLst>
              <a:path w="38172" h="33410" extrusionOk="0">
                <a:moveTo>
                  <a:pt x="9537" y="1"/>
                </a:moveTo>
                <a:lnTo>
                  <a:pt x="0" y="16705"/>
                </a:lnTo>
                <a:lnTo>
                  <a:pt x="9537" y="33409"/>
                </a:lnTo>
                <a:lnTo>
                  <a:pt x="28623" y="33409"/>
                </a:lnTo>
                <a:lnTo>
                  <a:pt x="38171" y="16705"/>
                </a:lnTo>
                <a:lnTo>
                  <a:pt x="286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 panose="020B0502020202020204" pitchFamily="34" charset="0"/>
            </a:endParaRPr>
          </a:p>
        </p:txBody>
      </p:sp>
      <p:sp>
        <p:nvSpPr>
          <p:cNvPr id="1069" name="Google Shape;1069;p59"/>
          <p:cNvSpPr/>
          <p:nvPr/>
        </p:nvSpPr>
        <p:spPr>
          <a:xfrm>
            <a:off x="4683956" y="2664794"/>
            <a:ext cx="346697" cy="303363"/>
          </a:xfrm>
          <a:custGeom>
            <a:avLst/>
            <a:gdLst/>
            <a:ahLst/>
            <a:cxnLst/>
            <a:rect l="l" t="t" r="r" b="b"/>
            <a:pathLst>
              <a:path w="38172" h="33410" extrusionOk="0">
                <a:moveTo>
                  <a:pt x="9537" y="1"/>
                </a:moveTo>
                <a:lnTo>
                  <a:pt x="0" y="16705"/>
                </a:lnTo>
                <a:lnTo>
                  <a:pt x="9537" y="33409"/>
                </a:lnTo>
                <a:lnTo>
                  <a:pt x="28623" y="33409"/>
                </a:lnTo>
                <a:lnTo>
                  <a:pt x="38171" y="16705"/>
                </a:lnTo>
                <a:lnTo>
                  <a:pt x="286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 panose="020B0502020202020204" pitchFamily="34" charset="0"/>
            </a:endParaRPr>
          </a:p>
        </p:txBody>
      </p:sp>
      <p:sp>
        <p:nvSpPr>
          <p:cNvPr id="1070" name="Google Shape;1070;p59"/>
          <p:cNvSpPr/>
          <p:nvPr/>
        </p:nvSpPr>
        <p:spPr>
          <a:xfrm>
            <a:off x="4683956" y="3601631"/>
            <a:ext cx="346697" cy="303363"/>
          </a:xfrm>
          <a:custGeom>
            <a:avLst/>
            <a:gdLst/>
            <a:ahLst/>
            <a:cxnLst/>
            <a:rect l="l" t="t" r="r" b="b"/>
            <a:pathLst>
              <a:path w="38172" h="33410" extrusionOk="0">
                <a:moveTo>
                  <a:pt x="9537" y="1"/>
                </a:moveTo>
                <a:lnTo>
                  <a:pt x="0" y="16705"/>
                </a:lnTo>
                <a:lnTo>
                  <a:pt x="9537" y="33409"/>
                </a:lnTo>
                <a:lnTo>
                  <a:pt x="28623" y="33409"/>
                </a:lnTo>
                <a:lnTo>
                  <a:pt x="38171" y="16705"/>
                </a:lnTo>
                <a:lnTo>
                  <a:pt x="286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 panose="020B0502020202020204" pitchFamily="34" charset="0"/>
            </a:endParaRPr>
          </a:p>
        </p:txBody>
      </p:sp>
      <p:grpSp>
        <p:nvGrpSpPr>
          <p:cNvPr id="1071" name="Google Shape;1071;p59"/>
          <p:cNvGrpSpPr/>
          <p:nvPr/>
        </p:nvGrpSpPr>
        <p:grpSpPr>
          <a:xfrm>
            <a:off x="425478" y="2646270"/>
            <a:ext cx="195342" cy="196008"/>
            <a:chOff x="2525225" y="3731058"/>
            <a:chExt cx="64321" cy="64544"/>
          </a:xfrm>
        </p:grpSpPr>
        <p:sp>
          <p:nvSpPr>
            <p:cNvPr id="1072" name="Google Shape;1072;p59"/>
            <p:cNvSpPr/>
            <p:nvPr/>
          </p:nvSpPr>
          <p:spPr>
            <a:xfrm>
              <a:off x="2548194" y="3731290"/>
              <a:ext cx="41351" cy="6431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2525225" y="3731058"/>
              <a:ext cx="39512" cy="64165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74" name="Google Shape;1074;p59"/>
          <p:cNvGrpSpPr/>
          <p:nvPr/>
        </p:nvGrpSpPr>
        <p:grpSpPr>
          <a:xfrm>
            <a:off x="4747781" y="2734803"/>
            <a:ext cx="219048" cy="163343"/>
            <a:chOff x="2525796" y="4089633"/>
            <a:chExt cx="72126" cy="53788"/>
          </a:xfrm>
        </p:grpSpPr>
        <p:sp>
          <p:nvSpPr>
            <p:cNvPr id="1075" name="Google Shape;1075;p59"/>
            <p:cNvSpPr/>
            <p:nvPr/>
          </p:nvSpPr>
          <p:spPr>
            <a:xfrm>
              <a:off x="2525796" y="4107625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2543711" y="4089633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77" name="Google Shape;1077;p59"/>
          <p:cNvGrpSpPr/>
          <p:nvPr/>
        </p:nvGrpSpPr>
        <p:grpSpPr>
          <a:xfrm>
            <a:off x="425478" y="3583107"/>
            <a:ext cx="195342" cy="196008"/>
            <a:chOff x="2525225" y="3731058"/>
            <a:chExt cx="64321" cy="64544"/>
          </a:xfrm>
        </p:grpSpPr>
        <p:sp>
          <p:nvSpPr>
            <p:cNvPr id="1078" name="Google Shape;1078;p59"/>
            <p:cNvSpPr/>
            <p:nvPr/>
          </p:nvSpPr>
          <p:spPr>
            <a:xfrm>
              <a:off x="2548194" y="3731290"/>
              <a:ext cx="41351" cy="6431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2525225" y="3731058"/>
              <a:ext cx="39512" cy="64165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80" name="Google Shape;1080;p59"/>
          <p:cNvGrpSpPr/>
          <p:nvPr/>
        </p:nvGrpSpPr>
        <p:grpSpPr>
          <a:xfrm>
            <a:off x="413625" y="1718112"/>
            <a:ext cx="219048" cy="163343"/>
            <a:chOff x="2525796" y="4089633"/>
            <a:chExt cx="72126" cy="53788"/>
          </a:xfrm>
        </p:grpSpPr>
        <p:sp>
          <p:nvSpPr>
            <p:cNvPr id="1081" name="Google Shape;1081;p59"/>
            <p:cNvSpPr/>
            <p:nvPr/>
          </p:nvSpPr>
          <p:spPr>
            <a:xfrm>
              <a:off x="2525796" y="4107625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2543711" y="4089633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83" name="Google Shape;1083;p59"/>
          <p:cNvGrpSpPr/>
          <p:nvPr/>
        </p:nvGrpSpPr>
        <p:grpSpPr>
          <a:xfrm>
            <a:off x="4747781" y="3671641"/>
            <a:ext cx="219048" cy="163343"/>
            <a:chOff x="2525796" y="4089633"/>
            <a:chExt cx="72126" cy="53788"/>
          </a:xfrm>
        </p:grpSpPr>
        <p:sp>
          <p:nvSpPr>
            <p:cNvPr id="1084" name="Google Shape;1084;p59"/>
            <p:cNvSpPr/>
            <p:nvPr/>
          </p:nvSpPr>
          <p:spPr>
            <a:xfrm>
              <a:off x="2525796" y="4107625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2543711" y="4089633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86" name="Google Shape;1086;p59"/>
          <p:cNvGrpSpPr/>
          <p:nvPr/>
        </p:nvGrpSpPr>
        <p:grpSpPr>
          <a:xfrm>
            <a:off x="4747781" y="1790313"/>
            <a:ext cx="219048" cy="163343"/>
            <a:chOff x="2525796" y="4089633"/>
            <a:chExt cx="72126" cy="53788"/>
          </a:xfrm>
        </p:grpSpPr>
        <p:sp>
          <p:nvSpPr>
            <p:cNvPr id="1087" name="Google Shape;1087;p59"/>
            <p:cNvSpPr/>
            <p:nvPr/>
          </p:nvSpPr>
          <p:spPr>
            <a:xfrm>
              <a:off x="2525796" y="4107625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2543711" y="4089633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BCE2A9-AC1D-2ED6-C0DE-37FDDD93C4B8}"/>
              </a:ext>
            </a:extLst>
          </p:cNvPr>
          <p:cNvSpPr txBox="1"/>
          <p:nvPr/>
        </p:nvSpPr>
        <p:spPr>
          <a:xfrm>
            <a:off x="5148886" y="1394930"/>
            <a:ext cx="34284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latin typeface="Century Gothic" panose="020B0502020202020204" pitchFamily="34" charset="0"/>
              </a:rPr>
              <a:t>Структура молекулы – быстрое выявление опасных веществ и улучшение безопасности продуктов.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E9F4C5-213D-CBA6-240F-A60094B59D5D}"/>
              </a:ext>
            </a:extLst>
          </p:cNvPr>
          <p:cNvSpPr txBox="1"/>
          <p:nvPr/>
        </p:nvSpPr>
        <p:spPr>
          <a:xfrm>
            <a:off x="5148886" y="2362725"/>
            <a:ext cx="37071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6"/>
                </a:solidFill>
                <a:latin typeface="Century Gothic" panose="020B0502020202020204" pitchFamily="34" charset="0"/>
              </a:rPr>
              <a:t>Модели для числовых и классификационных признаков – более широкий спектр информации об опасных веществах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3E21A5-0143-3246-EDE0-463CAEBAA2CA}"/>
              </a:ext>
            </a:extLst>
          </p:cNvPr>
          <p:cNvSpPr txBox="1"/>
          <p:nvPr/>
        </p:nvSpPr>
        <p:spPr>
          <a:xfrm>
            <a:off x="5148886" y="3355739"/>
            <a:ext cx="35536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F1F2F2"/>
                </a:solidFill>
                <a:effectLst/>
                <a:latin typeface="Century Gothic" panose="020B0502020202020204" pitchFamily="34" charset="0"/>
              </a:rPr>
              <a:t>Исследования в этой области - улучшение точности предсказаний и применение в медицине и промышленности.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DC63A4-6483-6980-DC37-A84CE738FE8E}"/>
              </a:ext>
            </a:extLst>
          </p:cNvPr>
          <p:cNvSpPr txBox="1"/>
          <p:nvPr/>
        </p:nvSpPr>
        <p:spPr>
          <a:xfrm>
            <a:off x="878668" y="2266644"/>
            <a:ext cx="35813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F1F2F2"/>
                </a:solidFill>
                <a:effectLst/>
                <a:latin typeface="Century Gothic" panose="020B0502020202020204" pitchFamily="34" charset="0"/>
              </a:rPr>
              <a:t>Точность и надежность предсказаний требуют дальнейшего исследования и проверки на большом количестве веществ.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D80A55-88A9-6FF2-0567-E1F29011E6F9}"/>
              </a:ext>
            </a:extLst>
          </p:cNvPr>
          <p:cNvSpPr txBox="1"/>
          <p:nvPr/>
        </p:nvSpPr>
        <p:spPr>
          <a:xfrm>
            <a:off x="878668" y="3220751"/>
            <a:ext cx="35790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F1F2F2"/>
                </a:solidFill>
                <a:effectLst/>
                <a:latin typeface="Century Gothic" panose="020B0502020202020204" pitchFamily="34" charset="0"/>
              </a:rPr>
              <a:t>Ограничения в качестве и количестве данных, методах обучения и предобработки данных могут ограничить применение моделей в реальных условиях.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8"/>
          <p:cNvSpPr/>
          <p:nvPr/>
        </p:nvSpPr>
        <p:spPr>
          <a:xfrm>
            <a:off x="4806472" y="3385392"/>
            <a:ext cx="757237" cy="662771"/>
          </a:xfrm>
          <a:custGeom>
            <a:avLst/>
            <a:gdLst/>
            <a:ahLst/>
            <a:cxnLst/>
            <a:rect l="l" t="t" r="r" b="b"/>
            <a:pathLst>
              <a:path w="38172" h="33410" extrusionOk="0">
                <a:moveTo>
                  <a:pt x="9537" y="1"/>
                </a:moveTo>
                <a:lnTo>
                  <a:pt x="0" y="16705"/>
                </a:lnTo>
                <a:lnTo>
                  <a:pt x="9537" y="33409"/>
                </a:lnTo>
                <a:lnTo>
                  <a:pt x="28623" y="33409"/>
                </a:lnTo>
                <a:lnTo>
                  <a:pt x="38171" y="16705"/>
                </a:lnTo>
                <a:lnTo>
                  <a:pt x="28623" y="1"/>
                </a:lnTo>
                <a:close/>
              </a:path>
            </a:pathLst>
          </a:custGeom>
          <a:solidFill>
            <a:srgbClr val="9CE8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8"/>
          <p:cNvSpPr/>
          <p:nvPr/>
        </p:nvSpPr>
        <p:spPr>
          <a:xfrm>
            <a:off x="4806569" y="1796450"/>
            <a:ext cx="757237" cy="662771"/>
          </a:xfrm>
          <a:custGeom>
            <a:avLst/>
            <a:gdLst/>
            <a:ahLst/>
            <a:cxnLst/>
            <a:rect l="l" t="t" r="r" b="b"/>
            <a:pathLst>
              <a:path w="38172" h="33410" extrusionOk="0">
                <a:moveTo>
                  <a:pt x="9537" y="1"/>
                </a:moveTo>
                <a:lnTo>
                  <a:pt x="0" y="16705"/>
                </a:lnTo>
                <a:lnTo>
                  <a:pt x="9537" y="33409"/>
                </a:lnTo>
                <a:lnTo>
                  <a:pt x="28623" y="33409"/>
                </a:lnTo>
                <a:lnTo>
                  <a:pt x="38171" y="16705"/>
                </a:lnTo>
                <a:lnTo>
                  <a:pt x="28623" y="1"/>
                </a:lnTo>
                <a:close/>
              </a:path>
            </a:pathLst>
          </a:custGeom>
          <a:solidFill>
            <a:srgbClr val="9CE8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"/>
          <p:cNvSpPr/>
          <p:nvPr/>
        </p:nvSpPr>
        <p:spPr>
          <a:xfrm>
            <a:off x="984425" y="3384272"/>
            <a:ext cx="757237" cy="662771"/>
          </a:xfrm>
          <a:custGeom>
            <a:avLst/>
            <a:gdLst/>
            <a:ahLst/>
            <a:cxnLst/>
            <a:rect l="l" t="t" r="r" b="b"/>
            <a:pathLst>
              <a:path w="38172" h="33410" extrusionOk="0">
                <a:moveTo>
                  <a:pt x="9537" y="1"/>
                </a:moveTo>
                <a:lnTo>
                  <a:pt x="0" y="16705"/>
                </a:lnTo>
                <a:lnTo>
                  <a:pt x="9537" y="33409"/>
                </a:lnTo>
                <a:lnTo>
                  <a:pt x="28623" y="33409"/>
                </a:lnTo>
                <a:lnTo>
                  <a:pt x="38171" y="16705"/>
                </a:lnTo>
                <a:lnTo>
                  <a:pt x="28623" y="1"/>
                </a:lnTo>
                <a:close/>
              </a:path>
            </a:pathLst>
          </a:custGeom>
          <a:solidFill>
            <a:srgbClr val="9CE8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8"/>
          <p:cNvSpPr/>
          <p:nvPr/>
        </p:nvSpPr>
        <p:spPr>
          <a:xfrm>
            <a:off x="984494" y="1795331"/>
            <a:ext cx="757237" cy="662771"/>
          </a:xfrm>
          <a:custGeom>
            <a:avLst/>
            <a:gdLst/>
            <a:ahLst/>
            <a:cxnLst/>
            <a:rect l="l" t="t" r="r" b="b"/>
            <a:pathLst>
              <a:path w="38172" h="33410" extrusionOk="0">
                <a:moveTo>
                  <a:pt x="9537" y="1"/>
                </a:moveTo>
                <a:lnTo>
                  <a:pt x="0" y="16705"/>
                </a:lnTo>
                <a:lnTo>
                  <a:pt x="9537" y="33409"/>
                </a:lnTo>
                <a:lnTo>
                  <a:pt x="28623" y="33409"/>
                </a:lnTo>
                <a:lnTo>
                  <a:pt x="38171" y="16705"/>
                </a:lnTo>
                <a:lnTo>
                  <a:pt x="28623" y="1"/>
                </a:lnTo>
                <a:close/>
              </a:path>
            </a:pathLst>
          </a:custGeom>
          <a:solidFill>
            <a:srgbClr val="9CE8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8"/>
          <p:cNvSpPr txBox="1">
            <a:spLocks noGrp="1"/>
          </p:cNvSpPr>
          <p:nvPr>
            <p:ph type="title" idx="15"/>
          </p:nvPr>
        </p:nvSpPr>
        <p:spPr>
          <a:xfrm>
            <a:off x="349800" y="349800"/>
            <a:ext cx="84444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entury Gothic" panose="020B0502020202020204" pitchFamily="34" charset="0"/>
              </a:rPr>
              <a:t>СОДЕРЖАНИЕ</a:t>
            </a:r>
            <a:endParaRPr dirty="0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1" name="Google Shape;551;p38"/>
          <p:cNvSpPr txBox="1">
            <a:spLocks noGrp="1"/>
          </p:cNvSpPr>
          <p:nvPr>
            <p:ph type="title"/>
          </p:nvPr>
        </p:nvSpPr>
        <p:spPr>
          <a:xfrm>
            <a:off x="984488" y="1930666"/>
            <a:ext cx="757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2" name="Google Shape;552;p38"/>
          <p:cNvSpPr txBox="1">
            <a:spLocks noGrp="1"/>
          </p:cNvSpPr>
          <p:nvPr>
            <p:ph type="subTitle" idx="1"/>
          </p:nvPr>
        </p:nvSpPr>
        <p:spPr>
          <a:xfrm>
            <a:off x="1895923" y="1725259"/>
            <a:ext cx="24417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Описание кейса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553" name="Google Shape;553;p38"/>
          <p:cNvSpPr txBox="1">
            <a:spLocks noGrp="1"/>
          </p:cNvSpPr>
          <p:nvPr>
            <p:ph type="title" idx="2"/>
          </p:nvPr>
        </p:nvSpPr>
        <p:spPr>
          <a:xfrm>
            <a:off x="984419" y="3519582"/>
            <a:ext cx="757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4" name="Google Shape;554;p38"/>
          <p:cNvSpPr txBox="1">
            <a:spLocks noGrp="1"/>
          </p:cNvSpPr>
          <p:nvPr>
            <p:ph type="title" idx="3"/>
          </p:nvPr>
        </p:nvSpPr>
        <p:spPr>
          <a:xfrm>
            <a:off x="4806563" y="1931752"/>
            <a:ext cx="757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5" name="Google Shape;555;p38"/>
          <p:cNvSpPr txBox="1">
            <a:spLocks noGrp="1"/>
          </p:cNvSpPr>
          <p:nvPr>
            <p:ph type="title" idx="4"/>
          </p:nvPr>
        </p:nvSpPr>
        <p:spPr>
          <a:xfrm>
            <a:off x="4806450" y="3520727"/>
            <a:ext cx="757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56" name="Google Shape;556;p38"/>
          <p:cNvSpPr txBox="1">
            <a:spLocks noGrp="1"/>
          </p:cNvSpPr>
          <p:nvPr>
            <p:ph type="subTitle" idx="5"/>
          </p:nvPr>
        </p:nvSpPr>
        <p:spPr>
          <a:xfrm>
            <a:off x="1895775" y="2082080"/>
            <a:ext cx="2850792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b="1" dirty="0">
                <a:latin typeface="Century Gothic" panose="020B0502020202020204" pitchFamily="34" charset="0"/>
              </a:rPr>
              <a:t>Описание состава команды и актуальности решения  </a:t>
            </a:r>
            <a:endParaRPr b="1" dirty="0">
              <a:latin typeface="Century Gothic" panose="020B0502020202020204" pitchFamily="34" charset="0"/>
            </a:endParaRPr>
          </a:p>
        </p:txBody>
      </p:sp>
      <p:sp>
        <p:nvSpPr>
          <p:cNvPr id="557" name="Google Shape;557;p38"/>
          <p:cNvSpPr txBox="1">
            <a:spLocks noGrp="1"/>
          </p:cNvSpPr>
          <p:nvPr>
            <p:ph type="subTitle" idx="6"/>
          </p:nvPr>
        </p:nvSpPr>
        <p:spPr>
          <a:xfrm>
            <a:off x="1895812" y="3314197"/>
            <a:ext cx="24417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Химическая часть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558" name="Google Shape;558;p38"/>
          <p:cNvSpPr txBox="1">
            <a:spLocks noGrp="1"/>
          </p:cNvSpPr>
          <p:nvPr>
            <p:ph type="subTitle" idx="7"/>
          </p:nvPr>
        </p:nvSpPr>
        <p:spPr>
          <a:xfrm>
            <a:off x="1895775" y="3675707"/>
            <a:ext cx="24417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b="1" dirty="0">
                <a:latin typeface="Century Gothic" panose="020B0502020202020204" pitchFamily="34" charset="0"/>
              </a:rPr>
              <a:t>Описание решения с точки зрения химии</a:t>
            </a:r>
            <a:endParaRPr b="1" dirty="0">
              <a:latin typeface="Century Gothic" panose="020B0502020202020204" pitchFamily="34" charset="0"/>
            </a:endParaRPr>
          </a:p>
        </p:txBody>
      </p:sp>
      <p:sp>
        <p:nvSpPr>
          <p:cNvPr id="559" name="Google Shape;559;p38"/>
          <p:cNvSpPr txBox="1">
            <a:spLocks noGrp="1"/>
          </p:cNvSpPr>
          <p:nvPr>
            <p:ph type="subTitle" idx="8"/>
          </p:nvPr>
        </p:nvSpPr>
        <p:spPr>
          <a:xfrm>
            <a:off x="5717887" y="1726371"/>
            <a:ext cx="24417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 err="1">
                <a:latin typeface="Century Gothic" panose="020B0502020202020204" pitchFamily="34" charset="0"/>
              </a:rPr>
              <a:t>Датасеты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560" name="Google Shape;560;p38"/>
          <p:cNvSpPr txBox="1">
            <a:spLocks noGrp="1"/>
          </p:cNvSpPr>
          <p:nvPr>
            <p:ph type="subTitle" idx="9"/>
          </p:nvPr>
        </p:nvSpPr>
        <p:spPr>
          <a:xfrm>
            <a:off x="5717850" y="2082242"/>
            <a:ext cx="24417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b="1" dirty="0">
                <a:latin typeface="Century Gothic" panose="020B0502020202020204" pitchFamily="34" charset="0"/>
              </a:rPr>
              <a:t>Описание </a:t>
            </a:r>
            <a:r>
              <a:rPr lang="ru-RU" b="1" dirty="0" err="1">
                <a:latin typeface="Century Gothic" panose="020B0502020202020204" pitchFamily="34" charset="0"/>
              </a:rPr>
              <a:t>датасетов</a:t>
            </a:r>
            <a:r>
              <a:rPr lang="ru-RU" b="1" dirty="0">
                <a:latin typeface="Century Gothic" panose="020B0502020202020204" pitchFamily="34" charset="0"/>
              </a:rPr>
              <a:t> и источников</a:t>
            </a:r>
            <a:endParaRPr b="1" dirty="0">
              <a:latin typeface="Century Gothic" panose="020B0502020202020204" pitchFamily="34" charset="0"/>
            </a:endParaRPr>
          </a:p>
        </p:txBody>
      </p:sp>
      <p:sp>
        <p:nvSpPr>
          <p:cNvPr id="561" name="Google Shape;561;p38"/>
          <p:cNvSpPr txBox="1">
            <a:spLocks noGrp="1"/>
          </p:cNvSpPr>
          <p:nvPr>
            <p:ph type="subTitle" idx="13"/>
          </p:nvPr>
        </p:nvSpPr>
        <p:spPr>
          <a:xfrm>
            <a:off x="5717887" y="3315309"/>
            <a:ext cx="24417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Century Gothic" panose="020B0502020202020204" pitchFamily="34" charset="0"/>
              </a:rPr>
              <a:t>ML </a:t>
            </a:r>
            <a:r>
              <a:rPr lang="ru-RU" dirty="0">
                <a:latin typeface="Century Gothic" panose="020B0502020202020204" pitchFamily="34" charset="0"/>
              </a:rPr>
              <a:t>часть 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562" name="Google Shape;562;p38"/>
          <p:cNvSpPr txBox="1">
            <a:spLocks noGrp="1"/>
          </p:cNvSpPr>
          <p:nvPr>
            <p:ph type="subTitle" idx="14"/>
          </p:nvPr>
        </p:nvSpPr>
        <p:spPr>
          <a:xfrm>
            <a:off x="5717850" y="3675927"/>
            <a:ext cx="24417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b="1" dirty="0">
                <a:latin typeface="Century Gothic" panose="020B0502020202020204" pitchFamily="34" charset="0"/>
              </a:rPr>
              <a:t>Описание инженерной части решения</a:t>
            </a:r>
            <a:endParaRPr b="1" dirty="0">
              <a:latin typeface="Century Gothic" panose="020B0502020202020204" pitchFamily="34" charset="0"/>
            </a:endParaRPr>
          </a:p>
        </p:txBody>
      </p:sp>
      <p:sp>
        <p:nvSpPr>
          <p:cNvPr id="563" name="Google Shape;563;p38"/>
          <p:cNvSpPr/>
          <p:nvPr/>
        </p:nvSpPr>
        <p:spPr>
          <a:xfrm>
            <a:off x="8373668" y="4453881"/>
            <a:ext cx="66320" cy="66320"/>
          </a:xfrm>
          <a:custGeom>
            <a:avLst/>
            <a:gdLst/>
            <a:ahLst/>
            <a:cxnLst/>
            <a:rect l="l" t="t" r="r" b="b"/>
            <a:pathLst>
              <a:path w="2418" h="2418" fill="none" extrusionOk="0">
                <a:moveTo>
                  <a:pt x="2275" y="965"/>
                </a:moveTo>
                <a:cubicBezTo>
                  <a:pt x="2417" y="1548"/>
                  <a:pt x="2048" y="2143"/>
                  <a:pt x="1465" y="2274"/>
                </a:cubicBezTo>
                <a:cubicBezTo>
                  <a:pt x="870" y="2417"/>
                  <a:pt x="274" y="2048"/>
                  <a:pt x="143" y="1465"/>
                </a:cubicBezTo>
                <a:cubicBezTo>
                  <a:pt x="0" y="869"/>
                  <a:pt x="370" y="286"/>
                  <a:pt x="953" y="143"/>
                </a:cubicBezTo>
                <a:cubicBezTo>
                  <a:pt x="1548" y="0"/>
                  <a:pt x="2132" y="369"/>
                  <a:pt x="2275" y="965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8"/>
          <p:cNvSpPr/>
          <p:nvPr/>
        </p:nvSpPr>
        <p:spPr>
          <a:xfrm>
            <a:off x="8057906" y="4574697"/>
            <a:ext cx="86561" cy="86561"/>
          </a:xfrm>
          <a:custGeom>
            <a:avLst/>
            <a:gdLst/>
            <a:ahLst/>
            <a:cxnLst/>
            <a:rect l="l" t="t" r="r" b="b"/>
            <a:pathLst>
              <a:path w="3156" h="3156" fill="none" extrusionOk="0">
                <a:moveTo>
                  <a:pt x="3155" y="1572"/>
                </a:moveTo>
                <a:cubicBezTo>
                  <a:pt x="3155" y="2453"/>
                  <a:pt x="2453" y="3156"/>
                  <a:pt x="1584" y="3156"/>
                </a:cubicBezTo>
                <a:cubicBezTo>
                  <a:pt x="714" y="3156"/>
                  <a:pt x="0" y="2453"/>
                  <a:pt x="0" y="1572"/>
                </a:cubicBezTo>
                <a:cubicBezTo>
                  <a:pt x="0" y="703"/>
                  <a:pt x="714" y="1"/>
                  <a:pt x="1584" y="1"/>
                </a:cubicBezTo>
                <a:cubicBezTo>
                  <a:pt x="2453" y="1"/>
                  <a:pt x="3155" y="703"/>
                  <a:pt x="3155" y="157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8"/>
          <p:cNvSpPr/>
          <p:nvPr/>
        </p:nvSpPr>
        <p:spPr>
          <a:xfrm>
            <a:off x="7496568" y="4568828"/>
            <a:ext cx="49973" cy="49644"/>
          </a:xfrm>
          <a:custGeom>
            <a:avLst/>
            <a:gdLst/>
            <a:ahLst/>
            <a:cxnLst/>
            <a:rect l="l" t="t" r="r" b="b"/>
            <a:pathLst>
              <a:path w="1822" h="1810" fill="none" extrusionOk="0">
                <a:moveTo>
                  <a:pt x="1822" y="905"/>
                </a:moveTo>
                <a:cubicBezTo>
                  <a:pt x="1822" y="1405"/>
                  <a:pt x="1417" y="1810"/>
                  <a:pt x="917" y="1810"/>
                </a:cubicBezTo>
                <a:cubicBezTo>
                  <a:pt x="417" y="1810"/>
                  <a:pt x="0" y="1405"/>
                  <a:pt x="0" y="905"/>
                </a:cubicBezTo>
                <a:cubicBezTo>
                  <a:pt x="0" y="405"/>
                  <a:pt x="417" y="0"/>
                  <a:pt x="917" y="0"/>
                </a:cubicBezTo>
                <a:cubicBezTo>
                  <a:pt x="1417" y="0"/>
                  <a:pt x="1822" y="405"/>
                  <a:pt x="1822" y="905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9"/>
          <p:cNvSpPr txBox="1">
            <a:spLocks noGrp="1"/>
          </p:cNvSpPr>
          <p:nvPr>
            <p:ph type="title"/>
          </p:nvPr>
        </p:nvSpPr>
        <p:spPr>
          <a:xfrm>
            <a:off x="349800" y="349800"/>
            <a:ext cx="84444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КОМАНДА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853" name="Google Shape;853;p49"/>
          <p:cNvSpPr txBox="1">
            <a:spLocks noGrp="1"/>
          </p:cNvSpPr>
          <p:nvPr>
            <p:ph type="subTitle" idx="1"/>
          </p:nvPr>
        </p:nvSpPr>
        <p:spPr>
          <a:xfrm>
            <a:off x="380444" y="2810326"/>
            <a:ext cx="2339100" cy="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ЮЛИЯ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855" name="Google Shape;855;p49"/>
          <p:cNvSpPr txBox="1">
            <a:spLocks noGrp="1"/>
          </p:cNvSpPr>
          <p:nvPr>
            <p:ph type="subTitle" idx="3"/>
          </p:nvPr>
        </p:nvSpPr>
        <p:spPr>
          <a:xfrm>
            <a:off x="6836886" y="3120060"/>
            <a:ext cx="1529679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Century Gothic" panose="020B0502020202020204" pitchFamily="34" charset="0"/>
              </a:rPr>
              <a:t>Д</a:t>
            </a:r>
            <a:r>
              <a:rPr lang="ru-RU" sz="1200" b="1" dirty="0">
                <a:effectLst/>
                <a:latin typeface="Century Gothic" panose="020B0502020202020204" pitchFamily="34" charset="0"/>
              </a:rPr>
              <a:t>оменный специалист,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effectLst/>
                <a:latin typeface="Century Gothic" panose="020B0502020202020204" pitchFamily="34" charset="0"/>
              </a:rPr>
              <a:t>feature engineering</a:t>
            </a:r>
            <a:endParaRPr sz="1200" dirty="0">
              <a:latin typeface="Century Gothic" panose="020B0502020202020204" pitchFamily="34" charset="0"/>
            </a:endParaRPr>
          </a:p>
        </p:txBody>
      </p:sp>
      <p:sp>
        <p:nvSpPr>
          <p:cNvPr id="856" name="Google Shape;856;p49"/>
          <p:cNvSpPr txBox="1">
            <a:spLocks noGrp="1"/>
          </p:cNvSpPr>
          <p:nvPr>
            <p:ph type="subTitle" idx="4"/>
          </p:nvPr>
        </p:nvSpPr>
        <p:spPr>
          <a:xfrm>
            <a:off x="761345" y="3120060"/>
            <a:ext cx="1545115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Century Gothic" panose="020B0502020202020204" pitchFamily="34" charset="0"/>
              </a:rPr>
              <a:t>А</a:t>
            </a:r>
            <a:r>
              <a:rPr lang="ru-RU" sz="1200" b="1" dirty="0">
                <a:effectLst/>
                <a:latin typeface="Century Gothic" panose="020B0502020202020204" pitchFamily="34" charset="0"/>
              </a:rPr>
              <a:t>пробация моделей, оформление результатов</a:t>
            </a:r>
            <a:endParaRPr sz="1200" dirty="0">
              <a:latin typeface="Century Gothic" panose="020B0502020202020204" pitchFamily="34" charset="0"/>
            </a:endParaRPr>
          </a:p>
        </p:txBody>
      </p:sp>
      <p:grpSp>
        <p:nvGrpSpPr>
          <p:cNvPr id="864" name="Google Shape;864;p49"/>
          <p:cNvGrpSpPr/>
          <p:nvPr/>
        </p:nvGrpSpPr>
        <p:grpSpPr>
          <a:xfrm>
            <a:off x="6154586" y="1850901"/>
            <a:ext cx="513927" cy="640715"/>
            <a:chOff x="8007400" y="2902278"/>
            <a:chExt cx="285230" cy="355597"/>
          </a:xfrm>
        </p:grpSpPr>
        <p:sp>
          <p:nvSpPr>
            <p:cNvPr id="865" name="Google Shape;865;p49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</p:grpSp>
      <p:sp>
        <p:nvSpPr>
          <p:cNvPr id="5" name="Google Shape;853;p49">
            <a:extLst>
              <a:ext uri="{FF2B5EF4-FFF2-40B4-BE49-F238E27FC236}">
                <a16:creationId xmlns:a16="http://schemas.microsoft.com/office/drawing/2014/main" id="{AFEFC25F-5D90-21C5-C356-E85F6F353039}"/>
              </a:ext>
            </a:extLst>
          </p:cNvPr>
          <p:cNvSpPr txBox="1">
            <a:spLocks/>
          </p:cNvSpPr>
          <p:nvPr/>
        </p:nvSpPr>
        <p:spPr>
          <a:xfrm>
            <a:off x="1893377" y="2810326"/>
            <a:ext cx="23391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ru-RU" dirty="0">
                <a:latin typeface="Century Gothic" panose="020B0502020202020204" pitchFamily="34" charset="0"/>
              </a:rPr>
              <a:t>НИКИТА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6" name="Google Shape;853;p49">
            <a:extLst>
              <a:ext uri="{FF2B5EF4-FFF2-40B4-BE49-F238E27FC236}">
                <a16:creationId xmlns:a16="http://schemas.microsoft.com/office/drawing/2014/main" id="{882F5064-B984-C5E1-0F6A-E2D632BBAECA}"/>
              </a:ext>
            </a:extLst>
          </p:cNvPr>
          <p:cNvSpPr txBox="1">
            <a:spLocks/>
          </p:cNvSpPr>
          <p:nvPr/>
        </p:nvSpPr>
        <p:spPr>
          <a:xfrm>
            <a:off x="3406310" y="2810326"/>
            <a:ext cx="23391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ru-RU" dirty="0">
                <a:latin typeface="Century Gothic" panose="020B0502020202020204" pitchFamily="34" charset="0"/>
              </a:rPr>
              <a:t>АЛЕКСЕЙ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7" name="Google Shape;853;p49">
            <a:extLst>
              <a:ext uri="{FF2B5EF4-FFF2-40B4-BE49-F238E27FC236}">
                <a16:creationId xmlns:a16="http://schemas.microsoft.com/office/drawing/2014/main" id="{8A018187-48F1-C4A6-E54C-FF10521EEF62}"/>
              </a:ext>
            </a:extLst>
          </p:cNvPr>
          <p:cNvSpPr txBox="1">
            <a:spLocks/>
          </p:cNvSpPr>
          <p:nvPr/>
        </p:nvSpPr>
        <p:spPr>
          <a:xfrm>
            <a:off x="4919243" y="2804545"/>
            <a:ext cx="23391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ru-RU" dirty="0">
                <a:latin typeface="Century Gothic" panose="020B0502020202020204" pitchFamily="34" charset="0"/>
              </a:rPr>
              <a:t>АЛЕКСЕЙ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0" name="Google Shape;853;p49">
            <a:extLst>
              <a:ext uri="{FF2B5EF4-FFF2-40B4-BE49-F238E27FC236}">
                <a16:creationId xmlns:a16="http://schemas.microsoft.com/office/drawing/2014/main" id="{966EFAFC-9655-8E9D-A3AD-348B93A6A0CF}"/>
              </a:ext>
            </a:extLst>
          </p:cNvPr>
          <p:cNvSpPr txBox="1">
            <a:spLocks/>
          </p:cNvSpPr>
          <p:nvPr/>
        </p:nvSpPr>
        <p:spPr>
          <a:xfrm>
            <a:off x="6432176" y="2813710"/>
            <a:ext cx="23391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ru-RU" dirty="0">
                <a:latin typeface="Century Gothic" panose="020B0502020202020204" pitchFamily="34" charset="0"/>
              </a:rPr>
              <a:t>АЛЕКСАНДРА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F3F2A7-2330-D17C-C44A-83D79547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13" y="1587859"/>
            <a:ext cx="1166761" cy="116676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a yellow scarf&#10;&#10;Description automatically generated with low confidence">
            <a:extLst>
              <a:ext uri="{FF2B5EF4-FFF2-40B4-BE49-F238E27FC236}">
                <a16:creationId xmlns:a16="http://schemas.microsoft.com/office/drawing/2014/main" id="{3D09A3F3-60E4-6322-0274-1C6A0237C8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36"/>
          <a:stretch/>
        </p:blipFill>
        <p:spPr>
          <a:xfrm>
            <a:off x="2478721" y="1587859"/>
            <a:ext cx="1168412" cy="1166400"/>
          </a:xfrm>
          <a:prstGeom prst="ellipse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585E58-9812-112E-FCC7-58EBBAAC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26" y="1587859"/>
            <a:ext cx="1166400" cy="116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8307F67-A549-058B-47A2-8420F897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113" y="1587859"/>
            <a:ext cx="1166400" cy="116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7C90D5-CBF0-9CCE-CDE2-BCE6FD599E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052" b="12752"/>
          <a:stretch/>
        </p:blipFill>
        <p:spPr>
          <a:xfrm>
            <a:off x="3988354" y="1555912"/>
            <a:ext cx="1167292" cy="1166400"/>
          </a:xfrm>
          <a:prstGeom prst="ellipse">
            <a:avLst/>
          </a:prstGeom>
        </p:spPr>
      </p:pic>
      <p:sp>
        <p:nvSpPr>
          <p:cNvPr id="21" name="AutoShape 14" descr="Леша - сервис, API, апробация моделей">
            <a:extLst>
              <a:ext uri="{FF2B5EF4-FFF2-40B4-BE49-F238E27FC236}">
                <a16:creationId xmlns:a16="http://schemas.microsoft.com/office/drawing/2014/main" id="{F29DC397-51B8-70C0-35E5-2FA5F698FA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97" y="186429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>
              <a:latin typeface="Century Gothic" panose="020B0502020202020204" pitchFamily="34" charset="0"/>
            </a:endParaRPr>
          </a:p>
        </p:txBody>
      </p:sp>
      <p:sp>
        <p:nvSpPr>
          <p:cNvPr id="22" name="Google Shape;855;p49">
            <a:extLst>
              <a:ext uri="{FF2B5EF4-FFF2-40B4-BE49-F238E27FC236}">
                <a16:creationId xmlns:a16="http://schemas.microsoft.com/office/drawing/2014/main" id="{916D6063-7986-175A-79AC-FFCFABB58920}"/>
              </a:ext>
            </a:extLst>
          </p:cNvPr>
          <p:cNvSpPr txBox="1">
            <a:spLocks/>
          </p:cNvSpPr>
          <p:nvPr/>
        </p:nvSpPr>
        <p:spPr>
          <a:xfrm>
            <a:off x="2306460" y="3103617"/>
            <a:ext cx="150369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1200" b="1" dirty="0">
                <a:latin typeface="Century Gothic" panose="020B0502020202020204" pitchFamily="34" charset="0"/>
              </a:rPr>
              <a:t>Доменный специалист, </a:t>
            </a:r>
            <a:r>
              <a:rPr lang="en-GB" sz="1200" b="1" dirty="0">
                <a:latin typeface="Century Gothic" panose="020B0502020202020204" pitchFamily="34" charset="0"/>
              </a:rPr>
              <a:t>feature engineering</a:t>
            </a:r>
            <a:endParaRPr lang="en-GB" sz="1200" dirty="0">
              <a:latin typeface="Century Gothic" panose="020B0502020202020204" pitchFamily="34" charset="0"/>
            </a:endParaRPr>
          </a:p>
        </p:txBody>
      </p:sp>
      <p:sp>
        <p:nvSpPr>
          <p:cNvPr id="25" name="Google Shape;855;p49">
            <a:extLst>
              <a:ext uri="{FF2B5EF4-FFF2-40B4-BE49-F238E27FC236}">
                <a16:creationId xmlns:a16="http://schemas.microsoft.com/office/drawing/2014/main" id="{5A759B46-CD90-C639-262D-DE3456747730}"/>
              </a:ext>
            </a:extLst>
          </p:cNvPr>
          <p:cNvSpPr txBox="1">
            <a:spLocks/>
          </p:cNvSpPr>
          <p:nvPr/>
        </p:nvSpPr>
        <p:spPr>
          <a:xfrm>
            <a:off x="3939536" y="3103617"/>
            <a:ext cx="1388168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GB" sz="1200" b="1" dirty="0">
                <a:effectLst/>
                <a:latin typeface="Century Gothic" panose="020B0502020202020204" pitchFamily="34" charset="0"/>
              </a:rPr>
              <a:t>DL, </a:t>
            </a:r>
            <a:r>
              <a:rPr lang="ru-RU" sz="1200" b="1" dirty="0">
                <a:effectLst/>
                <a:latin typeface="Century Gothic" panose="020B0502020202020204" pitchFamily="34" charset="0"/>
              </a:rPr>
              <a:t>апробация моделей, </a:t>
            </a:r>
            <a:r>
              <a:rPr lang="en-GB" sz="1200" b="1" dirty="0">
                <a:effectLst/>
                <a:latin typeface="Century Gothic" panose="020B0502020202020204" pitchFamily="34" charset="0"/>
              </a:rPr>
              <a:t>feature engineering</a:t>
            </a:r>
            <a:endParaRPr lang="en-GB" sz="1200" dirty="0">
              <a:latin typeface="Century Gothic" panose="020B0502020202020204" pitchFamily="34" charset="0"/>
            </a:endParaRPr>
          </a:p>
        </p:txBody>
      </p:sp>
      <p:sp>
        <p:nvSpPr>
          <p:cNvPr id="26" name="Google Shape;855;p49">
            <a:extLst>
              <a:ext uri="{FF2B5EF4-FFF2-40B4-BE49-F238E27FC236}">
                <a16:creationId xmlns:a16="http://schemas.microsoft.com/office/drawing/2014/main" id="{CCBD0FF6-3346-CE24-D1D5-DEE3CAB574E7}"/>
              </a:ext>
            </a:extLst>
          </p:cNvPr>
          <p:cNvSpPr txBox="1">
            <a:spLocks/>
          </p:cNvSpPr>
          <p:nvPr/>
        </p:nvSpPr>
        <p:spPr>
          <a:xfrm>
            <a:off x="5378667" y="3120060"/>
            <a:ext cx="1388168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1200" b="1" dirty="0">
                <a:latin typeface="Century Gothic" panose="020B0502020202020204" pitchFamily="34" charset="0"/>
              </a:rPr>
              <a:t>А</a:t>
            </a:r>
            <a:r>
              <a:rPr lang="ru-RU" sz="1200" b="1" dirty="0">
                <a:effectLst/>
                <a:latin typeface="Century Gothic" panose="020B0502020202020204" pitchFamily="34" charset="0"/>
              </a:rPr>
              <a:t>пробация моделей, </a:t>
            </a:r>
            <a:r>
              <a:rPr lang="en-GB" sz="1200" b="1" dirty="0">
                <a:effectLst/>
                <a:latin typeface="Century Gothic" panose="020B0502020202020204" pitchFamily="34" charset="0"/>
              </a:rPr>
              <a:t>feature engineering</a:t>
            </a:r>
            <a:endParaRPr lang="en-GB" sz="12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 txBox="1">
            <a:spLocks noGrp="1"/>
          </p:cNvSpPr>
          <p:nvPr>
            <p:ph type="title" idx="15"/>
          </p:nvPr>
        </p:nvSpPr>
        <p:spPr>
          <a:xfrm>
            <a:off x="349800" y="349800"/>
            <a:ext cx="84444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entury Gothic" panose="020B0502020202020204" pitchFamily="34" charset="0"/>
              </a:rPr>
              <a:t>АКТУАЛЬНОСТЬ КЕЙСА</a:t>
            </a:r>
            <a:endParaRPr dirty="0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3" name="Google Shape;563;p38"/>
          <p:cNvSpPr/>
          <p:nvPr/>
        </p:nvSpPr>
        <p:spPr>
          <a:xfrm>
            <a:off x="8546998" y="4453881"/>
            <a:ext cx="66320" cy="66320"/>
          </a:xfrm>
          <a:custGeom>
            <a:avLst/>
            <a:gdLst/>
            <a:ahLst/>
            <a:cxnLst/>
            <a:rect l="l" t="t" r="r" b="b"/>
            <a:pathLst>
              <a:path w="2418" h="2418" fill="none" extrusionOk="0">
                <a:moveTo>
                  <a:pt x="2275" y="965"/>
                </a:moveTo>
                <a:cubicBezTo>
                  <a:pt x="2417" y="1548"/>
                  <a:pt x="2048" y="2143"/>
                  <a:pt x="1465" y="2274"/>
                </a:cubicBezTo>
                <a:cubicBezTo>
                  <a:pt x="870" y="2417"/>
                  <a:pt x="274" y="2048"/>
                  <a:pt x="143" y="1465"/>
                </a:cubicBezTo>
                <a:cubicBezTo>
                  <a:pt x="0" y="869"/>
                  <a:pt x="370" y="286"/>
                  <a:pt x="953" y="143"/>
                </a:cubicBezTo>
                <a:cubicBezTo>
                  <a:pt x="1548" y="0"/>
                  <a:pt x="2132" y="369"/>
                  <a:pt x="2275" y="965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 panose="020B0502020202020204" pitchFamily="34" charset="0"/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8231236" y="4574697"/>
            <a:ext cx="86561" cy="86561"/>
          </a:xfrm>
          <a:custGeom>
            <a:avLst/>
            <a:gdLst/>
            <a:ahLst/>
            <a:cxnLst/>
            <a:rect l="l" t="t" r="r" b="b"/>
            <a:pathLst>
              <a:path w="3156" h="3156" fill="none" extrusionOk="0">
                <a:moveTo>
                  <a:pt x="3155" y="1572"/>
                </a:moveTo>
                <a:cubicBezTo>
                  <a:pt x="3155" y="2453"/>
                  <a:pt x="2453" y="3156"/>
                  <a:pt x="1584" y="3156"/>
                </a:cubicBezTo>
                <a:cubicBezTo>
                  <a:pt x="714" y="3156"/>
                  <a:pt x="0" y="2453"/>
                  <a:pt x="0" y="1572"/>
                </a:cubicBezTo>
                <a:cubicBezTo>
                  <a:pt x="0" y="703"/>
                  <a:pt x="714" y="1"/>
                  <a:pt x="1584" y="1"/>
                </a:cubicBezTo>
                <a:cubicBezTo>
                  <a:pt x="2453" y="1"/>
                  <a:pt x="3155" y="703"/>
                  <a:pt x="3155" y="157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 panose="020B0502020202020204" pitchFamily="34" charset="0"/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7669898" y="4568828"/>
            <a:ext cx="49973" cy="49644"/>
          </a:xfrm>
          <a:custGeom>
            <a:avLst/>
            <a:gdLst/>
            <a:ahLst/>
            <a:cxnLst/>
            <a:rect l="l" t="t" r="r" b="b"/>
            <a:pathLst>
              <a:path w="1822" h="1810" fill="none" extrusionOk="0">
                <a:moveTo>
                  <a:pt x="1822" y="905"/>
                </a:moveTo>
                <a:cubicBezTo>
                  <a:pt x="1822" y="1405"/>
                  <a:pt x="1417" y="1810"/>
                  <a:pt x="917" y="1810"/>
                </a:cubicBezTo>
                <a:cubicBezTo>
                  <a:pt x="417" y="1810"/>
                  <a:pt x="0" y="1405"/>
                  <a:pt x="0" y="905"/>
                </a:cubicBezTo>
                <a:cubicBezTo>
                  <a:pt x="0" y="405"/>
                  <a:pt x="417" y="0"/>
                  <a:pt x="917" y="0"/>
                </a:cubicBezTo>
                <a:cubicBezTo>
                  <a:pt x="1417" y="0"/>
                  <a:pt x="1822" y="405"/>
                  <a:pt x="1822" y="905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 panose="020B0502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9AAC6B-1E62-5C95-8D33-75D197646325}"/>
              </a:ext>
            </a:extLst>
          </p:cNvPr>
          <p:cNvSpPr/>
          <p:nvPr/>
        </p:nvSpPr>
        <p:spPr>
          <a:xfrm>
            <a:off x="8578735" y="1186146"/>
            <a:ext cx="507076" cy="1385604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Century Gothic" panose="020B0502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3BA8DDF-4423-4A54-FEEB-BEE3D4E038C2}"/>
              </a:ext>
            </a:extLst>
          </p:cNvPr>
          <p:cNvSpPr/>
          <p:nvPr/>
        </p:nvSpPr>
        <p:spPr>
          <a:xfrm>
            <a:off x="8026616" y="3577855"/>
            <a:ext cx="829091" cy="1385604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Century Gothic" panose="020B0502020202020204" pitchFamily="34" charset="0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7AF35CA-25A1-C49E-1327-A605A8AC9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843455"/>
              </p:ext>
            </p:extLst>
          </p:nvPr>
        </p:nvGraphicFramePr>
        <p:xfrm>
          <a:off x="766008" y="1186146"/>
          <a:ext cx="7611984" cy="3777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Google Shape;9421;p83">
            <a:extLst>
              <a:ext uri="{FF2B5EF4-FFF2-40B4-BE49-F238E27FC236}">
                <a16:creationId xmlns:a16="http://schemas.microsoft.com/office/drawing/2014/main" id="{163E0DBA-6152-BB8F-2FD3-E9C017A0DA1B}"/>
              </a:ext>
            </a:extLst>
          </p:cNvPr>
          <p:cNvGrpSpPr/>
          <p:nvPr/>
        </p:nvGrpSpPr>
        <p:grpSpPr>
          <a:xfrm>
            <a:off x="839003" y="2065085"/>
            <a:ext cx="628556" cy="560070"/>
            <a:chOff x="1327676" y="2910480"/>
            <a:chExt cx="347934" cy="310024"/>
          </a:xfrm>
          <a:solidFill>
            <a:srgbClr val="57797E"/>
          </a:solidFill>
        </p:grpSpPr>
        <p:sp>
          <p:nvSpPr>
            <p:cNvPr id="34" name="Google Shape;9422;p83">
              <a:extLst>
                <a:ext uri="{FF2B5EF4-FFF2-40B4-BE49-F238E27FC236}">
                  <a16:creationId xmlns:a16="http://schemas.microsoft.com/office/drawing/2014/main" id="{1F6BC4CE-7068-CA7A-7BDE-1E1566A3824F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35" name="Google Shape;9423;p83">
              <a:extLst>
                <a:ext uri="{FF2B5EF4-FFF2-40B4-BE49-F238E27FC236}">
                  <a16:creationId xmlns:a16="http://schemas.microsoft.com/office/drawing/2014/main" id="{55078A9A-C927-7145-2321-FC13BE6B5F0B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36" name="Google Shape;9424;p83">
              <a:extLst>
                <a:ext uri="{FF2B5EF4-FFF2-40B4-BE49-F238E27FC236}">
                  <a16:creationId xmlns:a16="http://schemas.microsoft.com/office/drawing/2014/main" id="{54685D10-28C9-B4EA-6BFE-8BF84A5C1091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37" name="Google Shape;9425;p83">
              <a:extLst>
                <a:ext uri="{FF2B5EF4-FFF2-40B4-BE49-F238E27FC236}">
                  <a16:creationId xmlns:a16="http://schemas.microsoft.com/office/drawing/2014/main" id="{34DA1FDF-A240-B6C5-3121-881CEBD52BA0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38" name="Google Shape;9426;p83">
              <a:extLst>
                <a:ext uri="{FF2B5EF4-FFF2-40B4-BE49-F238E27FC236}">
                  <a16:creationId xmlns:a16="http://schemas.microsoft.com/office/drawing/2014/main" id="{EEFBC06E-798F-507B-7020-1B944ACCF756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9" name="Google Shape;8882;p81">
            <a:extLst>
              <a:ext uri="{FF2B5EF4-FFF2-40B4-BE49-F238E27FC236}">
                <a16:creationId xmlns:a16="http://schemas.microsoft.com/office/drawing/2014/main" id="{19F0794F-6C9B-D3DE-A7E8-C13D6E0F0CD5}"/>
              </a:ext>
            </a:extLst>
          </p:cNvPr>
          <p:cNvGrpSpPr/>
          <p:nvPr/>
        </p:nvGrpSpPr>
        <p:grpSpPr>
          <a:xfrm>
            <a:off x="4807133" y="2018074"/>
            <a:ext cx="493312" cy="610305"/>
            <a:chOff x="2667821" y="3361108"/>
            <a:chExt cx="273046" cy="337801"/>
          </a:xfrm>
          <a:solidFill>
            <a:srgbClr val="57797E"/>
          </a:solidFill>
        </p:grpSpPr>
        <p:sp>
          <p:nvSpPr>
            <p:cNvPr id="40" name="Google Shape;8883;p81">
              <a:extLst>
                <a:ext uri="{FF2B5EF4-FFF2-40B4-BE49-F238E27FC236}">
                  <a16:creationId xmlns:a16="http://schemas.microsoft.com/office/drawing/2014/main" id="{3614046F-19CD-F8B0-0D15-009354599F82}"/>
                </a:ext>
              </a:extLst>
            </p:cNvPr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41" name="Google Shape;8884;p81">
              <a:extLst>
                <a:ext uri="{FF2B5EF4-FFF2-40B4-BE49-F238E27FC236}">
                  <a16:creationId xmlns:a16="http://schemas.microsoft.com/office/drawing/2014/main" id="{47BDCE54-3522-A329-D332-6BCD66679711}"/>
                </a:ext>
              </a:extLst>
            </p:cNvPr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42" name="Google Shape;8885;p81">
              <a:extLst>
                <a:ext uri="{FF2B5EF4-FFF2-40B4-BE49-F238E27FC236}">
                  <a16:creationId xmlns:a16="http://schemas.microsoft.com/office/drawing/2014/main" id="{9725C20E-EE18-01FC-1485-2EAF7A3EDB72}"/>
                </a:ext>
              </a:extLst>
            </p:cNvPr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43" name="Google Shape;8886;p81">
              <a:extLst>
                <a:ext uri="{FF2B5EF4-FFF2-40B4-BE49-F238E27FC236}">
                  <a16:creationId xmlns:a16="http://schemas.microsoft.com/office/drawing/2014/main" id="{CD841829-E631-C90B-1B22-FCD35B0FF92C}"/>
                </a:ext>
              </a:extLst>
            </p:cNvPr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44" name="Google Shape;8887;p81">
              <a:extLst>
                <a:ext uri="{FF2B5EF4-FFF2-40B4-BE49-F238E27FC236}">
                  <a16:creationId xmlns:a16="http://schemas.microsoft.com/office/drawing/2014/main" id="{F5D276A9-7AEE-95D1-EB67-96FD2480FF6E}"/>
                </a:ext>
              </a:extLst>
            </p:cNvPr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45" name="Google Shape;8888;p81">
              <a:extLst>
                <a:ext uri="{FF2B5EF4-FFF2-40B4-BE49-F238E27FC236}">
                  <a16:creationId xmlns:a16="http://schemas.microsoft.com/office/drawing/2014/main" id="{35C7EB82-F1D4-BD87-0160-1CEB3814C15B}"/>
                </a:ext>
              </a:extLst>
            </p:cNvPr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46" name="Google Shape;8889;p81">
              <a:extLst>
                <a:ext uri="{FF2B5EF4-FFF2-40B4-BE49-F238E27FC236}">
                  <a16:creationId xmlns:a16="http://schemas.microsoft.com/office/drawing/2014/main" id="{AB20F583-7E66-F511-0592-BCAB9938C7DC}"/>
                </a:ext>
              </a:extLst>
            </p:cNvPr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47" name="Google Shape;8890;p81">
              <a:extLst>
                <a:ext uri="{FF2B5EF4-FFF2-40B4-BE49-F238E27FC236}">
                  <a16:creationId xmlns:a16="http://schemas.microsoft.com/office/drawing/2014/main" id="{84CCE819-6B5C-70DC-1488-71697BDB2C6A}"/>
                </a:ext>
              </a:extLst>
            </p:cNvPr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48" name="Google Shape;8891;p81">
              <a:extLst>
                <a:ext uri="{FF2B5EF4-FFF2-40B4-BE49-F238E27FC236}">
                  <a16:creationId xmlns:a16="http://schemas.microsoft.com/office/drawing/2014/main" id="{30E2023F-992B-3954-A55A-9179360C4034}"/>
                </a:ext>
              </a:extLst>
            </p:cNvPr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49" name="Google Shape;8892;p81">
              <a:extLst>
                <a:ext uri="{FF2B5EF4-FFF2-40B4-BE49-F238E27FC236}">
                  <a16:creationId xmlns:a16="http://schemas.microsoft.com/office/drawing/2014/main" id="{8A3BE8BB-FCAD-2246-24AD-71A705AF8F55}"/>
                </a:ext>
              </a:extLst>
            </p:cNvPr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0" name="Google Shape;8893;p81">
              <a:extLst>
                <a:ext uri="{FF2B5EF4-FFF2-40B4-BE49-F238E27FC236}">
                  <a16:creationId xmlns:a16="http://schemas.microsoft.com/office/drawing/2014/main" id="{A0776C34-1589-5E99-4B44-F071BE56F75D}"/>
                </a:ext>
              </a:extLst>
            </p:cNvPr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1" name="Google Shape;8894;p81">
              <a:extLst>
                <a:ext uri="{FF2B5EF4-FFF2-40B4-BE49-F238E27FC236}">
                  <a16:creationId xmlns:a16="http://schemas.microsoft.com/office/drawing/2014/main" id="{6BD55C6B-D2DE-35E3-FEC1-92C345DAE953}"/>
                </a:ext>
              </a:extLst>
            </p:cNvPr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2" name="Google Shape;8895;p81">
              <a:extLst>
                <a:ext uri="{FF2B5EF4-FFF2-40B4-BE49-F238E27FC236}">
                  <a16:creationId xmlns:a16="http://schemas.microsoft.com/office/drawing/2014/main" id="{68AB196C-D1FD-D3BF-55B3-19A67E20A0BC}"/>
                </a:ext>
              </a:extLst>
            </p:cNvPr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3" name="Google Shape;8896;p81">
              <a:extLst>
                <a:ext uri="{FF2B5EF4-FFF2-40B4-BE49-F238E27FC236}">
                  <a16:creationId xmlns:a16="http://schemas.microsoft.com/office/drawing/2014/main" id="{D72F7475-21F8-7CD8-D416-4C30A4AA4704}"/>
                </a:ext>
              </a:extLst>
            </p:cNvPr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4" name="Google Shape;8897;p81">
              <a:extLst>
                <a:ext uri="{FF2B5EF4-FFF2-40B4-BE49-F238E27FC236}">
                  <a16:creationId xmlns:a16="http://schemas.microsoft.com/office/drawing/2014/main" id="{5E9F16CF-E0D8-5EC3-66A7-32ACB4945D54}"/>
                </a:ext>
              </a:extLst>
            </p:cNvPr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5" name="Google Shape;8898;p81">
              <a:extLst>
                <a:ext uri="{FF2B5EF4-FFF2-40B4-BE49-F238E27FC236}">
                  <a16:creationId xmlns:a16="http://schemas.microsoft.com/office/drawing/2014/main" id="{97C3D816-7167-5472-CD4F-F6705EF2A6DD}"/>
                </a:ext>
              </a:extLst>
            </p:cNvPr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6" name="Google Shape;8899;p81">
              <a:extLst>
                <a:ext uri="{FF2B5EF4-FFF2-40B4-BE49-F238E27FC236}">
                  <a16:creationId xmlns:a16="http://schemas.microsoft.com/office/drawing/2014/main" id="{85BD2E83-884D-E3DE-DCAB-1BA61DD947DA}"/>
                </a:ext>
              </a:extLst>
            </p:cNvPr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entury Gothic" panose="020B0502020202020204" pitchFamily="34" charset="0"/>
              </a:endParaRPr>
            </a:p>
          </p:txBody>
        </p:sp>
        <p:sp>
          <p:nvSpPr>
            <p:cNvPr id="57" name="Google Shape;8900;p81">
              <a:extLst>
                <a:ext uri="{FF2B5EF4-FFF2-40B4-BE49-F238E27FC236}">
                  <a16:creationId xmlns:a16="http://schemas.microsoft.com/office/drawing/2014/main" id="{DF5CC16D-51C7-E238-D177-87E5B4DD4397}"/>
                </a:ext>
              </a:extLst>
            </p:cNvPr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8" name="Google Shape;8901;p81">
              <a:extLst>
                <a:ext uri="{FF2B5EF4-FFF2-40B4-BE49-F238E27FC236}">
                  <a16:creationId xmlns:a16="http://schemas.microsoft.com/office/drawing/2014/main" id="{0DB418F3-588E-0D8F-3186-513BED57BF23}"/>
                </a:ext>
              </a:extLst>
            </p:cNvPr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9" name="Google Shape;6922;p79">
            <a:extLst>
              <a:ext uri="{FF2B5EF4-FFF2-40B4-BE49-F238E27FC236}">
                <a16:creationId xmlns:a16="http://schemas.microsoft.com/office/drawing/2014/main" id="{59039239-A436-B8DD-C7EC-DE0A2CB18D55}"/>
              </a:ext>
            </a:extLst>
          </p:cNvPr>
          <p:cNvGrpSpPr/>
          <p:nvPr/>
        </p:nvGrpSpPr>
        <p:grpSpPr>
          <a:xfrm>
            <a:off x="856716" y="3413933"/>
            <a:ext cx="576625" cy="607325"/>
            <a:chOff x="870939" y="1975821"/>
            <a:chExt cx="332375" cy="350071"/>
          </a:xfrm>
        </p:grpSpPr>
        <p:sp>
          <p:nvSpPr>
            <p:cNvPr id="60" name="Google Shape;6923;p79">
              <a:extLst>
                <a:ext uri="{FF2B5EF4-FFF2-40B4-BE49-F238E27FC236}">
                  <a16:creationId xmlns:a16="http://schemas.microsoft.com/office/drawing/2014/main" id="{878CBBFD-3B13-91AC-6CBC-F9204D1E0ACB}"/>
                </a:ext>
              </a:extLst>
            </p:cNvPr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61" name="Google Shape;6924;p79">
              <a:extLst>
                <a:ext uri="{FF2B5EF4-FFF2-40B4-BE49-F238E27FC236}">
                  <a16:creationId xmlns:a16="http://schemas.microsoft.com/office/drawing/2014/main" id="{D74FAD2C-E4C0-3C7F-DD27-4E846B1630ED}"/>
                </a:ext>
              </a:extLst>
            </p:cNvPr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62" name="Google Shape;6925;p79">
              <a:extLst>
                <a:ext uri="{FF2B5EF4-FFF2-40B4-BE49-F238E27FC236}">
                  <a16:creationId xmlns:a16="http://schemas.microsoft.com/office/drawing/2014/main" id="{1BCFEB64-5E45-44F8-93BC-C313419AE349}"/>
                </a:ext>
              </a:extLst>
            </p:cNvPr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63" name="Google Shape;6926;p79">
              <a:extLst>
                <a:ext uri="{FF2B5EF4-FFF2-40B4-BE49-F238E27FC236}">
                  <a16:creationId xmlns:a16="http://schemas.microsoft.com/office/drawing/2014/main" id="{09B26869-2626-77C1-EB8E-9EB59636B7B1}"/>
                </a:ext>
              </a:extLst>
            </p:cNvPr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12" name="Google Shape;6519;p78">
            <a:extLst>
              <a:ext uri="{FF2B5EF4-FFF2-40B4-BE49-F238E27FC236}">
                <a16:creationId xmlns:a16="http://schemas.microsoft.com/office/drawing/2014/main" id="{E86934AD-6CBC-96A1-26A1-3551BAFF978A}"/>
              </a:ext>
            </a:extLst>
          </p:cNvPr>
          <p:cNvGrpSpPr/>
          <p:nvPr/>
        </p:nvGrpSpPr>
        <p:grpSpPr>
          <a:xfrm>
            <a:off x="4798474" y="3390934"/>
            <a:ext cx="523327" cy="660018"/>
            <a:chOff x="8010427" y="3348503"/>
            <a:chExt cx="278795" cy="351615"/>
          </a:xfrm>
        </p:grpSpPr>
        <p:sp>
          <p:nvSpPr>
            <p:cNvPr id="513" name="Google Shape;6520;p78">
              <a:extLst>
                <a:ext uri="{FF2B5EF4-FFF2-40B4-BE49-F238E27FC236}">
                  <a16:creationId xmlns:a16="http://schemas.microsoft.com/office/drawing/2014/main" id="{11E17D79-F653-D3BE-A0FF-86201DD93FE1}"/>
                </a:ext>
              </a:extLst>
            </p:cNvPr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14" name="Google Shape;6521;p78">
              <a:extLst>
                <a:ext uri="{FF2B5EF4-FFF2-40B4-BE49-F238E27FC236}">
                  <a16:creationId xmlns:a16="http://schemas.microsoft.com/office/drawing/2014/main" id="{0E8FC5FB-B845-F194-2E44-41D9041F1B17}"/>
                </a:ext>
              </a:extLst>
            </p:cNvPr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15" name="Google Shape;6522;p78">
              <a:extLst>
                <a:ext uri="{FF2B5EF4-FFF2-40B4-BE49-F238E27FC236}">
                  <a16:creationId xmlns:a16="http://schemas.microsoft.com/office/drawing/2014/main" id="{D0E23E9B-5AD7-1064-A12D-9AE99B8BEDBD}"/>
                </a:ext>
              </a:extLst>
            </p:cNvPr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16" name="Google Shape;6523;p78">
              <a:extLst>
                <a:ext uri="{FF2B5EF4-FFF2-40B4-BE49-F238E27FC236}">
                  <a16:creationId xmlns:a16="http://schemas.microsoft.com/office/drawing/2014/main" id="{04023E7D-25C8-F6F9-2D4D-879516AC0047}"/>
                </a:ext>
              </a:extLst>
            </p:cNvPr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52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3"/>
          <p:cNvSpPr txBox="1">
            <a:spLocks noGrp="1"/>
          </p:cNvSpPr>
          <p:nvPr>
            <p:ph type="title"/>
          </p:nvPr>
        </p:nvSpPr>
        <p:spPr>
          <a:xfrm>
            <a:off x="349800" y="349800"/>
            <a:ext cx="84444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ХИМИЧЕСКАЯ ЧАСТЬ РЕШЕНИЯ</a:t>
            </a:r>
          </a:p>
        </p:txBody>
      </p:sp>
      <p:sp>
        <p:nvSpPr>
          <p:cNvPr id="679" name="Google Shape;679;p43"/>
          <p:cNvSpPr txBox="1">
            <a:spLocks noGrp="1"/>
          </p:cNvSpPr>
          <p:nvPr>
            <p:ph type="title" idx="3"/>
          </p:nvPr>
        </p:nvSpPr>
        <p:spPr>
          <a:xfrm>
            <a:off x="2460544" y="1942647"/>
            <a:ext cx="1579418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SzPts val="990"/>
              <a:buNone/>
            </a:pPr>
            <a:r>
              <a:rPr lang="en-US" sz="2400" dirty="0"/>
              <a:t>SMILES</a:t>
            </a:r>
            <a:endParaRPr dirty="0"/>
          </a:p>
        </p:txBody>
      </p:sp>
      <p:grpSp>
        <p:nvGrpSpPr>
          <p:cNvPr id="680" name="Google Shape;680;p43"/>
          <p:cNvGrpSpPr/>
          <p:nvPr/>
        </p:nvGrpSpPr>
        <p:grpSpPr>
          <a:xfrm>
            <a:off x="6661891" y="1308077"/>
            <a:ext cx="1612637" cy="530842"/>
            <a:chOff x="707230" y="1755375"/>
            <a:chExt cx="2540426" cy="836248"/>
          </a:xfrm>
        </p:grpSpPr>
        <p:sp>
          <p:nvSpPr>
            <p:cNvPr id="681" name="Google Shape;681;p43"/>
            <p:cNvSpPr/>
            <p:nvPr/>
          </p:nvSpPr>
          <p:spPr>
            <a:xfrm>
              <a:off x="2890051" y="1869148"/>
              <a:ext cx="357604" cy="357571"/>
            </a:xfrm>
            <a:custGeom>
              <a:avLst/>
              <a:gdLst/>
              <a:ahLst/>
              <a:cxnLst/>
              <a:rect l="l" t="t" r="r" b="b"/>
              <a:pathLst>
                <a:path w="10848" h="10847" fill="none" extrusionOk="0">
                  <a:moveTo>
                    <a:pt x="10847" y="5430"/>
                  </a:moveTo>
                  <a:cubicBezTo>
                    <a:pt x="10847" y="8418"/>
                    <a:pt x="8419" y="10847"/>
                    <a:pt x="5430" y="10847"/>
                  </a:cubicBezTo>
                  <a:cubicBezTo>
                    <a:pt x="2430" y="10847"/>
                    <a:pt x="1" y="8418"/>
                    <a:pt x="1" y="5430"/>
                  </a:cubicBezTo>
                  <a:cubicBezTo>
                    <a:pt x="1" y="2429"/>
                    <a:pt x="2430" y="0"/>
                    <a:pt x="5430" y="0"/>
                  </a:cubicBezTo>
                  <a:cubicBezTo>
                    <a:pt x="8419" y="0"/>
                    <a:pt x="10847" y="2429"/>
                    <a:pt x="10847" y="543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707230" y="2422413"/>
              <a:ext cx="169209" cy="169209"/>
            </a:xfrm>
            <a:custGeom>
              <a:avLst/>
              <a:gdLst/>
              <a:ahLst/>
              <a:cxnLst/>
              <a:rect l="l" t="t" r="r" b="b"/>
              <a:pathLst>
                <a:path w="5133" h="5133" fill="none" extrusionOk="0">
                  <a:moveTo>
                    <a:pt x="0" y="2572"/>
                  </a:moveTo>
                  <a:cubicBezTo>
                    <a:pt x="0" y="3989"/>
                    <a:pt x="1155" y="5132"/>
                    <a:pt x="2572" y="5132"/>
                  </a:cubicBezTo>
                  <a:cubicBezTo>
                    <a:pt x="3989" y="5132"/>
                    <a:pt x="5132" y="3989"/>
                    <a:pt x="5132" y="2572"/>
                  </a:cubicBezTo>
                  <a:cubicBezTo>
                    <a:pt x="5132" y="1155"/>
                    <a:pt x="3989" y="0"/>
                    <a:pt x="2572" y="0"/>
                  </a:cubicBezTo>
                  <a:cubicBezTo>
                    <a:pt x="1155" y="0"/>
                    <a:pt x="0" y="1155"/>
                    <a:pt x="0" y="25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1290425" y="1869113"/>
              <a:ext cx="649800" cy="25"/>
            </a:xfrm>
            <a:custGeom>
              <a:avLst/>
              <a:gdLst/>
              <a:ahLst/>
              <a:cxnLst/>
              <a:rect l="l" t="t" r="r" b="b"/>
              <a:pathLst>
                <a:path w="25992" h="1" fill="none" extrusionOk="0">
                  <a:moveTo>
                    <a:pt x="0" y="1"/>
                  </a:moveTo>
                  <a:lnTo>
                    <a:pt x="2599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1050775" y="1755375"/>
              <a:ext cx="382500" cy="25"/>
            </a:xfrm>
            <a:custGeom>
              <a:avLst/>
              <a:gdLst/>
              <a:ahLst/>
              <a:cxnLst/>
              <a:rect l="l" t="t" r="r" b="b"/>
              <a:pathLst>
                <a:path w="15300" h="1" fill="none" extrusionOk="0">
                  <a:moveTo>
                    <a:pt x="1530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43"/>
          <p:cNvGrpSpPr/>
          <p:nvPr/>
        </p:nvGrpSpPr>
        <p:grpSpPr>
          <a:xfrm rot="16465616" flipH="1">
            <a:off x="6673559" y="2817916"/>
            <a:ext cx="1861779" cy="1331598"/>
            <a:chOff x="2896200" y="548250"/>
            <a:chExt cx="1904425" cy="1362100"/>
          </a:xfrm>
        </p:grpSpPr>
        <p:sp>
          <p:nvSpPr>
            <p:cNvPr id="686" name="Google Shape;686;p43"/>
            <p:cNvSpPr/>
            <p:nvPr/>
          </p:nvSpPr>
          <p:spPr>
            <a:xfrm>
              <a:off x="3097725" y="780650"/>
              <a:ext cx="693850" cy="631875"/>
            </a:xfrm>
            <a:custGeom>
              <a:avLst/>
              <a:gdLst/>
              <a:ahLst/>
              <a:cxnLst/>
              <a:rect l="l" t="t" r="r" b="b"/>
              <a:pathLst>
                <a:path w="27754" h="25275" extrusionOk="0">
                  <a:moveTo>
                    <a:pt x="13872" y="0"/>
                  </a:moveTo>
                  <a:cubicBezTo>
                    <a:pt x="10638" y="0"/>
                    <a:pt x="7406" y="1236"/>
                    <a:pt x="4941" y="3706"/>
                  </a:cubicBezTo>
                  <a:cubicBezTo>
                    <a:pt x="0" y="8635"/>
                    <a:pt x="0" y="16636"/>
                    <a:pt x="4941" y="21578"/>
                  </a:cubicBezTo>
                  <a:cubicBezTo>
                    <a:pt x="7406" y="24042"/>
                    <a:pt x="10638" y="25274"/>
                    <a:pt x="13872" y="25274"/>
                  </a:cubicBezTo>
                  <a:cubicBezTo>
                    <a:pt x="17107" y="25274"/>
                    <a:pt x="20342" y="24042"/>
                    <a:pt x="22813" y="21578"/>
                  </a:cubicBezTo>
                  <a:cubicBezTo>
                    <a:pt x="27754" y="16636"/>
                    <a:pt x="27754" y="8635"/>
                    <a:pt x="22813" y="3706"/>
                  </a:cubicBezTo>
                  <a:cubicBezTo>
                    <a:pt x="20342" y="1236"/>
                    <a:pt x="17107" y="0"/>
                    <a:pt x="13872" y="0"/>
                  </a:cubicBezTo>
                  <a:close/>
                </a:path>
              </a:pathLst>
            </a:custGeom>
            <a:solidFill>
              <a:srgbClr val="9CE8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2896200" y="548250"/>
              <a:ext cx="1096900" cy="1096600"/>
            </a:xfrm>
            <a:custGeom>
              <a:avLst/>
              <a:gdLst/>
              <a:ahLst/>
              <a:cxnLst/>
              <a:rect l="l" t="t" r="r" b="b"/>
              <a:pathLst>
                <a:path w="43876" h="43864" fill="none" extrusionOk="0">
                  <a:moveTo>
                    <a:pt x="36065" y="7799"/>
                  </a:moveTo>
                  <a:cubicBezTo>
                    <a:pt x="43875" y="15610"/>
                    <a:pt x="43875" y="28266"/>
                    <a:pt x="36065" y="36065"/>
                  </a:cubicBezTo>
                  <a:cubicBezTo>
                    <a:pt x="28266" y="43863"/>
                    <a:pt x="15610" y="43863"/>
                    <a:pt x="7811" y="36065"/>
                  </a:cubicBezTo>
                  <a:cubicBezTo>
                    <a:pt x="1" y="28266"/>
                    <a:pt x="1" y="15610"/>
                    <a:pt x="7811" y="7799"/>
                  </a:cubicBezTo>
                  <a:cubicBezTo>
                    <a:pt x="15610" y="1"/>
                    <a:pt x="28266" y="1"/>
                    <a:pt x="36065" y="7799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3209625" y="809900"/>
              <a:ext cx="385200" cy="189625"/>
            </a:xfrm>
            <a:custGeom>
              <a:avLst/>
              <a:gdLst/>
              <a:ahLst/>
              <a:cxnLst/>
              <a:rect l="l" t="t" r="r" b="b"/>
              <a:pathLst>
                <a:path w="15408" h="7585" fill="none" extrusionOk="0">
                  <a:moveTo>
                    <a:pt x="1" y="7585"/>
                  </a:moveTo>
                  <a:cubicBezTo>
                    <a:pt x="2978" y="2060"/>
                    <a:pt x="9883" y="0"/>
                    <a:pt x="15408" y="2977"/>
                  </a:cubicBezTo>
                </a:path>
              </a:pathLst>
            </a:custGeom>
            <a:noFill/>
            <a:ln w="9525" cap="rnd" cmpd="sng">
              <a:solidFill>
                <a:srgbClr val="2A2E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3037000" y="688750"/>
              <a:ext cx="815600" cy="815600"/>
            </a:xfrm>
            <a:custGeom>
              <a:avLst/>
              <a:gdLst/>
              <a:ahLst/>
              <a:cxnLst/>
              <a:rect l="l" t="t" r="r" b="b"/>
              <a:pathLst>
                <a:path w="32624" h="32624" fill="none" extrusionOk="0">
                  <a:moveTo>
                    <a:pt x="24182" y="4346"/>
                  </a:moveTo>
                  <a:cubicBezTo>
                    <a:pt x="30790" y="8692"/>
                    <a:pt x="32623" y="17574"/>
                    <a:pt x="28278" y="24182"/>
                  </a:cubicBezTo>
                  <a:cubicBezTo>
                    <a:pt x="23932" y="30790"/>
                    <a:pt x="15050" y="32623"/>
                    <a:pt x="8442" y="28278"/>
                  </a:cubicBezTo>
                  <a:cubicBezTo>
                    <a:pt x="1834" y="23932"/>
                    <a:pt x="0" y="15050"/>
                    <a:pt x="4346" y="8442"/>
                  </a:cubicBezTo>
                  <a:cubicBezTo>
                    <a:pt x="8692" y="1834"/>
                    <a:pt x="17574" y="0"/>
                    <a:pt x="24182" y="4346"/>
                  </a:cubicBez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3857050" y="1277225"/>
              <a:ext cx="239625" cy="213425"/>
            </a:xfrm>
            <a:custGeom>
              <a:avLst/>
              <a:gdLst/>
              <a:ahLst/>
              <a:cxnLst/>
              <a:rect l="l" t="t" r="r" b="b"/>
              <a:pathLst>
                <a:path w="9585" h="8537" fill="none" extrusionOk="0">
                  <a:moveTo>
                    <a:pt x="2560" y="0"/>
                  </a:moveTo>
                  <a:lnTo>
                    <a:pt x="9585" y="3798"/>
                  </a:lnTo>
                  <a:lnTo>
                    <a:pt x="7025" y="8537"/>
                  </a:lnTo>
                  <a:lnTo>
                    <a:pt x="0" y="4739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03775" y="1325125"/>
              <a:ext cx="796850" cy="585225"/>
            </a:xfrm>
            <a:custGeom>
              <a:avLst/>
              <a:gdLst/>
              <a:ahLst/>
              <a:cxnLst/>
              <a:rect l="l" t="t" r="r" b="b"/>
              <a:pathLst>
                <a:path w="31874" h="23409" fill="none" extrusionOk="0">
                  <a:moveTo>
                    <a:pt x="1" y="8752"/>
                  </a:moveTo>
                  <a:lnTo>
                    <a:pt x="4728" y="1"/>
                  </a:lnTo>
                  <a:lnTo>
                    <a:pt x="31874" y="14669"/>
                  </a:lnTo>
                  <a:lnTo>
                    <a:pt x="27159" y="2340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F314BA2-46E1-47E8-2911-D63AB6F6BDC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58387" y="2541332"/>
            <a:ext cx="2147188" cy="284179"/>
          </a:xfrm>
        </p:spPr>
        <p:txBody>
          <a:bodyPr>
            <a:noAutofit/>
          </a:bodyPr>
          <a:lstStyle/>
          <a:p>
            <a:pPr algn="ctr"/>
            <a:r>
              <a:rPr lang="en-RU" sz="1400" dirty="0"/>
              <a:t>Additional Features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C484C6A-3F93-66B7-E395-06E6EAF19D70}"/>
              </a:ext>
            </a:extLst>
          </p:cNvPr>
          <p:cNvSpPr txBox="1">
            <a:spLocks/>
          </p:cNvSpPr>
          <p:nvPr/>
        </p:nvSpPr>
        <p:spPr>
          <a:xfrm>
            <a:off x="3694132" y="2519905"/>
            <a:ext cx="2147188" cy="28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Font typeface="Poppins"/>
              <a:buNone/>
              <a:defRPr sz="1800" b="1" i="0" u="none" strike="noStrike" cap="none">
                <a:solidFill>
                  <a:srgbClr val="9CE8E7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Font typeface="Poppins"/>
              <a:buNone/>
              <a:defRPr sz="1800" b="1" i="0" u="none" strike="noStrike" cap="none">
                <a:solidFill>
                  <a:srgbClr val="9CE8E7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Font typeface="Poppins"/>
              <a:buNone/>
              <a:defRPr sz="1800" b="1" i="0" u="none" strike="noStrike" cap="none">
                <a:solidFill>
                  <a:srgbClr val="9CE8E7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Font typeface="Poppins"/>
              <a:buNone/>
              <a:defRPr sz="1800" b="1" i="0" u="none" strike="noStrike" cap="none">
                <a:solidFill>
                  <a:srgbClr val="9CE8E7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Font typeface="Poppins"/>
              <a:buNone/>
              <a:defRPr sz="1800" b="1" i="0" u="none" strike="noStrike" cap="none">
                <a:solidFill>
                  <a:srgbClr val="9CE8E7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Font typeface="Poppins"/>
              <a:buNone/>
              <a:defRPr sz="1800" b="1" i="0" u="none" strike="noStrike" cap="none">
                <a:solidFill>
                  <a:srgbClr val="9CE8E7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Font typeface="Poppins"/>
              <a:buNone/>
              <a:defRPr sz="1800" b="1" i="0" u="none" strike="noStrike" cap="none">
                <a:solidFill>
                  <a:srgbClr val="9CE8E7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E8E7"/>
              </a:buClr>
              <a:buSzPts val="1800"/>
              <a:buFont typeface="Poppins"/>
              <a:buNone/>
              <a:defRPr sz="1800" b="1" i="0" u="none" strike="noStrike" cap="none">
                <a:solidFill>
                  <a:srgbClr val="9CE8E7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RU" sz="1400" dirty="0"/>
              <a:t>Fingerprints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60597-12D7-04AE-4281-99F1D6B45775}"/>
              </a:ext>
            </a:extLst>
          </p:cNvPr>
          <p:cNvSpPr txBox="1"/>
          <p:nvPr/>
        </p:nvSpPr>
        <p:spPr>
          <a:xfrm>
            <a:off x="649394" y="2861532"/>
            <a:ext cx="31306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 panose="020B0502020202020204" pitchFamily="34" charset="0"/>
              </a:rPr>
              <a:t>Molecular Weight</a:t>
            </a:r>
            <a:endParaRPr lang="en-GB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Century Gothic" panose="020B0502020202020204" pitchFamily="34" charset="0"/>
              </a:rPr>
              <a:t>Formal</a:t>
            </a:r>
            <a:r>
              <a:rPr lang="ru-RU" dirty="0">
                <a:solidFill>
                  <a:schemeClr val="bg2"/>
                </a:solidFill>
                <a:latin typeface="Century Gothic" panose="020B0502020202020204" pitchFamily="34" charset="0"/>
              </a:rPr>
              <a:t> </a:t>
            </a:r>
            <a:r>
              <a:rPr lang="en-GB" dirty="0">
                <a:solidFill>
                  <a:schemeClr val="bg2"/>
                </a:solidFill>
                <a:latin typeface="Century Gothic" panose="020B0502020202020204" pitchFamily="34" charset="0"/>
              </a:rPr>
              <a:t>Charge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TPSA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Number of Radical Electrons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2"/>
                </a:solidFill>
                <a:latin typeface="Century Gothic" panose="020B0502020202020204" pitchFamily="34" charset="0"/>
              </a:rPr>
              <a:t>logP</a:t>
            </a:r>
            <a:endParaRPr lang="en-GB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Century Gothic" panose="020B0502020202020204" pitchFamily="34" charset="0"/>
              </a:rPr>
              <a:t>Number of H-bond Donors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Century Gothic" panose="020B0502020202020204" pitchFamily="34" charset="0"/>
              </a:rPr>
              <a:t>Number of H-bond Acceptors</a:t>
            </a:r>
            <a:endParaRPr lang="en-RU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EF154C7C-68A1-1850-C098-20199F2D8B17}"/>
              </a:ext>
            </a:extLst>
          </p:cNvPr>
          <p:cNvCxnSpPr>
            <a:stCxn id="679" idx="1"/>
            <a:endCxn id="3" idx="0"/>
          </p:cNvCxnSpPr>
          <p:nvPr/>
        </p:nvCxnSpPr>
        <p:spPr>
          <a:xfrm rot="10800000" flipV="1">
            <a:off x="1831982" y="2084996"/>
            <a:ext cx="628563" cy="456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84DC84D-A024-0789-B851-3887AC90767F}"/>
              </a:ext>
            </a:extLst>
          </p:cNvPr>
          <p:cNvCxnSpPr>
            <a:cxnSpLocks/>
            <a:stCxn id="679" idx="3"/>
            <a:endCxn id="6" idx="0"/>
          </p:cNvCxnSpPr>
          <p:nvPr/>
        </p:nvCxnSpPr>
        <p:spPr>
          <a:xfrm>
            <a:off x="4039962" y="2084997"/>
            <a:ext cx="727764" cy="434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4">
            <a:extLst>
              <a:ext uri="{FF2B5EF4-FFF2-40B4-BE49-F238E27FC236}">
                <a16:creationId xmlns:a16="http://schemas.microsoft.com/office/drawing/2014/main" id="{BA486E7D-D72C-8FCA-3E50-89540FC8BAFA}"/>
              </a:ext>
            </a:extLst>
          </p:cNvPr>
          <p:cNvSpPr txBox="1">
            <a:spLocks/>
          </p:cNvSpPr>
          <p:nvPr/>
        </p:nvSpPr>
        <p:spPr>
          <a:xfrm>
            <a:off x="2262654" y="1094427"/>
            <a:ext cx="4618691" cy="4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800" dirty="0">
                <a:latin typeface="Century Gothic" panose="020B0502020202020204" pitchFamily="34" charset="0"/>
              </a:rPr>
              <a:t>Анализ входных данных</a:t>
            </a:r>
            <a:endParaRPr lang="en-RU" sz="2800" dirty="0">
              <a:latin typeface="Century Gothic" panose="020B0502020202020204" pitchFamily="34" charset="0"/>
            </a:endParaRPr>
          </a:p>
        </p:txBody>
      </p:sp>
      <p:grpSp>
        <p:nvGrpSpPr>
          <p:cNvPr id="17" name="Google Shape;5552;p76">
            <a:extLst>
              <a:ext uri="{FF2B5EF4-FFF2-40B4-BE49-F238E27FC236}">
                <a16:creationId xmlns:a16="http://schemas.microsoft.com/office/drawing/2014/main" id="{385542D0-1982-EFB0-183E-D27BC3187308}"/>
              </a:ext>
            </a:extLst>
          </p:cNvPr>
          <p:cNvGrpSpPr/>
          <p:nvPr/>
        </p:nvGrpSpPr>
        <p:grpSpPr>
          <a:xfrm>
            <a:off x="4031649" y="2861532"/>
            <a:ext cx="1636117" cy="1526144"/>
            <a:chOff x="729238" y="1179665"/>
            <a:chExt cx="1636117" cy="1526144"/>
          </a:xfrm>
        </p:grpSpPr>
        <p:grpSp>
          <p:nvGrpSpPr>
            <p:cNvPr id="18" name="Google Shape;5553;p76">
              <a:extLst>
                <a:ext uri="{FF2B5EF4-FFF2-40B4-BE49-F238E27FC236}">
                  <a16:creationId xmlns:a16="http://schemas.microsoft.com/office/drawing/2014/main" id="{A5E6495E-747F-9EDF-1B16-C7C80610A79A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2056" name="Google Shape;5554;p76">
                <a:extLst>
                  <a:ext uri="{FF2B5EF4-FFF2-40B4-BE49-F238E27FC236}">
                    <a16:creationId xmlns:a16="http://schemas.microsoft.com/office/drawing/2014/main" id="{E6191D0B-1585-0EEC-4882-DF423A8E7EB1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5555;p76">
                <a:extLst>
                  <a:ext uri="{FF2B5EF4-FFF2-40B4-BE49-F238E27FC236}">
                    <a16:creationId xmlns:a16="http://schemas.microsoft.com/office/drawing/2014/main" id="{68905080-B11A-E9C3-78A3-9DEF2182C327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5556;p76">
                <a:extLst>
                  <a:ext uri="{FF2B5EF4-FFF2-40B4-BE49-F238E27FC236}">
                    <a16:creationId xmlns:a16="http://schemas.microsoft.com/office/drawing/2014/main" id="{9983DB59-3DD9-4C61-FF8C-975202346FFC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5557;p76">
                <a:extLst>
                  <a:ext uri="{FF2B5EF4-FFF2-40B4-BE49-F238E27FC236}">
                    <a16:creationId xmlns:a16="http://schemas.microsoft.com/office/drawing/2014/main" id="{50D3D875-506D-549F-4CBE-EF22EAD6F9AF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5558;p76">
                <a:extLst>
                  <a:ext uri="{FF2B5EF4-FFF2-40B4-BE49-F238E27FC236}">
                    <a16:creationId xmlns:a16="http://schemas.microsoft.com/office/drawing/2014/main" id="{3BB235C2-46EF-09D4-73BF-EAE9C02DDA33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5559;p76">
                <a:extLst>
                  <a:ext uri="{FF2B5EF4-FFF2-40B4-BE49-F238E27FC236}">
                    <a16:creationId xmlns:a16="http://schemas.microsoft.com/office/drawing/2014/main" id="{4C8F1ED2-EFA2-7AD3-2554-01A7A8BE97FF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5560;p76">
                <a:extLst>
                  <a:ext uri="{FF2B5EF4-FFF2-40B4-BE49-F238E27FC236}">
                    <a16:creationId xmlns:a16="http://schemas.microsoft.com/office/drawing/2014/main" id="{9173AE1E-F4BE-0D6D-7CB4-844EF2FC4D07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5561;p76">
                <a:extLst>
                  <a:ext uri="{FF2B5EF4-FFF2-40B4-BE49-F238E27FC236}">
                    <a16:creationId xmlns:a16="http://schemas.microsoft.com/office/drawing/2014/main" id="{36169D5F-34B1-B8F0-3D76-5A5BB76839FF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5562;p76">
                <a:extLst>
                  <a:ext uri="{FF2B5EF4-FFF2-40B4-BE49-F238E27FC236}">
                    <a16:creationId xmlns:a16="http://schemas.microsoft.com/office/drawing/2014/main" id="{8EE9F29F-C6FA-985A-6932-562ECEA083AF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5563;p76">
                <a:extLst>
                  <a:ext uri="{FF2B5EF4-FFF2-40B4-BE49-F238E27FC236}">
                    <a16:creationId xmlns:a16="http://schemas.microsoft.com/office/drawing/2014/main" id="{1E9CB15E-579B-9320-7C9C-271750DA69FB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5564;p76">
              <a:extLst>
                <a:ext uri="{FF2B5EF4-FFF2-40B4-BE49-F238E27FC236}">
                  <a16:creationId xmlns:a16="http://schemas.microsoft.com/office/drawing/2014/main" id="{6DC81C09-EF7D-6367-EF3A-D8B3320813C0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701" name="Google Shape;5565;p76">
                <a:extLst>
                  <a:ext uri="{FF2B5EF4-FFF2-40B4-BE49-F238E27FC236}">
                    <a16:creationId xmlns:a16="http://schemas.microsoft.com/office/drawing/2014/main" id="{67555CF6-7FC0-2162-6AA9-1A53EE276723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5566;p76">
                <a:extLst>
                  <a:ext uri="{FF2B5EF4-FFF2-40B4-BE49-F238E27FC236}">
                    <a16:creationId xmlns:a16="http://schemas.microsoft.com/office/drawing/2014/main" id="{38C652DF-0433-2BC6-CBFE-C8D9F10B3A35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5567;p76">
                <a:extLst>
                  <a:ext uri="{FF2B5EF4-FFF2-40B4-BE49-F238E27FC236}">
                    <a16:creationId xmlns:a16="http://schemas.microsoft.com/office/drawing/2014/main" id="{3383BDC1-6683-42FA-0CEF-33087DEA5B40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5568;p76">
                <a:extLst>
                  <a:ext uri="{FF2B5EF4-FFF2-40B4-BE49-F238E27FC236}">
                    <a16:creationId xmlns:a16="http://schemas.microsoft.com/office/drawing/2014/main" id="{2C087808-82DB-56E9-99C1-E9056BB44C98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5569;p76">
                <a:extLst>
                  <a:ext uri="{FF2B5EF4-FFF2-40B4-BE49-F238E27FC236}">
                    <a16:creationId xmlns:a16="http://schemas.microsoft.com/office/drawing/2014/main" id="{BE60815E-7B8E-F5DF-9D3A-E487919749BA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5570;p76">
                <a:extLst>
                  <a:ext uri="{FF2B5EF4-FFF2-40B4-BE49-F238E27FC236}">
                    <a16:creationId xmlns:a16="http://schemas.microsoft.com/office/drawing/2014/main" id="{8A7409A6-58BE-1052-C6BE-31B1CC5BFB7E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5571;p76">
                <a:extLst>
                  <a:ext uri="{FF2B5EF4-FFF2-40B4-BE49-F238E27FC236}">
                    <a16:creationId xmlns:a16="http://schemas.microsoft.com/office/drawing/2014/main" id="{F20FCE10-5773-5C4B-698D-0D717693384D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5572;p76">
                <a:extLst>
                  <a:ext uri="{FF2B5EF4-FFF2-40B4-BE49-F238E27FC236}">
                    <a16:creationId xmlns:a16="http://schemas.microsoft.com/office/drawing/2014/main" id="{91179E2F-2C1A-DDC2-6FAF-E49EEFF92661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5573;p76">
                <a:extLst>
                  <a:ext uri="{FF2B5EF4-FFF2-40B4-BE49-F238E27FC236}">
                    <a16:creationId xmlns:a16="http://schemas.microsoft.com/office/drawing/2014/main" id="{FC75B8C2-4518-C360-7B48-B8444073A6EE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5574;p76">
                <a:extLst>
                  <a:ext uri="{FF2B5EF4-FFF2-40B4-BE49-F238E27FC236}">
                    <a16:creationId xmlns:a16="http://schemas.microsoft.com/office/drawing/2014/main" id="{FAF7937A-6D44-2AF7-9743-5DB002E5A85C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5575;p76">
              <a:extLst>
                <a:ext uri="{FF2B5EF4-FFF2-40B4-BE49-F238E27FC236}">
                  <a16:creationId xmlns:a16="http://schemas.microsoft.com/office/drawing/2014/main" id="{E27A284A-9889-B479-8A24-E7E94323B1F5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674" name="Google Shape;5576;p76">
                <a:extLst>
                  <a:ext uri="{FF2B5EF4-FFF2-40B4-BE49-F238E27FC236}">
                    <a16:creationId xmlns:a16="http://schemas.microsoft.com/office/drawing/2014/main" id="{76A24E73-1CB3-5E9A-425A-4DA46DF3FF0A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5577;p76">
                <a:extLst>
                  <a:ext uri="{FF2B5EF4-FFF2-40B4-BE49-F238E27FC236}">
                    <a16:creationId xmlns:a16="http://schemas.microsoft.com/office/drawing/2014/main" id="{6D628E83-2733-74A6-A00C-823549B4F38B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5578;p76">
                <a:extLst>
                  <a:ext uri="{FF2B5EF4-FFF2-40B4-BE49-F238E27FC236}">
                    <a16:creationId xmlns:a16="http://schemas.microsoft.com/office/drawing/2014/main" id="{5A1F8122-A6A7-3F89-ED16-3C2C2BE1F734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5579;p76">
                <a:extLst>
                  <a:ext uri="{FF2B5EF4-FFF2-40B4-BE49-F238E27FC236}">
                    <a16:creationId xmlns:a16="http://schemas.microsoft.com/office/drawing/2014/main" id="{3F962832-C136-6952-48AF-A88B31E1ECB8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5580;p76">
                <a:extLst>
                  <a:ext uri="{FF2B5EF4-FFF2-40B4-BE49-F238E27FC236}">
                    <a16:creationId xmlns:a16="http://schemas.microsoft.com/office/drawing/2014/main" id="{E686A95C-38E6-8E00-9B57-7853C47CEB70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5581;p76">
                <a:extLst>
                  <a:ext uri="{FF2B5EF4-FFF2-40B4-BE49-F238E27FC236}">
                    <a16:creationId xmlns:a16="http://schemas.microsoft.com/office/drawing/2014/main" id="{6D49E30E-F723-17D9-A87B-D4206B3F84A1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5582;p76">
                <a:extLst>
                  <a:ext uri="{FF2B5EF4-FFF2-40B4-BE49-F238E27FC236}">
                    <a16:creationId xmlns:a16="http://schemas.microsoft.com/office/drawing/2014/main" id="{07CD6609-E893-1E02-395C-6E563A0EC2BD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5583;p76">
                <a:extLst>
                  <a:ext uri="{FF2B5EF4-FFF2-40B4-BE49-F238E27FC236}">
                    <a16:creationId xmlns:a16="http://schemas.microsoft.com/office/drawing/2014/main" id="{D4378CCD-9FA3-4FD6-66ED-1697912A7970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5584;p76">
                <a:extLst>
                  <a:ext uri="{FF2B5EF4-FFF2-40B4-BE49-F238E27FC236}">
                    <a16:creationId xmlns:a16="http://schemas.microsoft.com/office/drawing/2014/main" id="{771FD66C-4CE8-ED38-6D91-4D71117F9ED6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5585;p76">
                <a:extLst>
                  <a:ext uri="{FF2B5EF4-FFF2-40B4-BE49-F238E27FC236}">
                    <a16:creationId xmlns:a16="http://schemas.microsoft.com/office/drawing/2014/main" id="{68FCBD5B-BA09-99B2-2E38-37FAEA6B2B0E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5586;p76">
              <a:extLst>
                <a:ext uri="{FF2B5EF4-FFF2-40B4-BE49-F238E27FC236}">
                  <a16:creationId xmlns:a16="http://schemas.microsoft.com/office/drawing/2014/main" id="{0D6CBBC3-C850-5487-D074-F8833795E668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664" name="Google Shape;5587;p76">
                <a:extLst>
                  <a:ext uri="{FF2B5EF4-FFF2-40B4-BE49-F238E27FC236}">
                    <a16:creationId xmlns:a16="http://schemas.microsoft.com/office/drawing/2014/main" id="{EDBE6823-9D07-06B2-6A45-D10CEF555302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5588;p76">
                <a:extLst>
                  <a:ext uri="{FF2B5EF4-FFF2-40B4-BE49-F238E27FC236}">
                    <a16:creationId xmlns:a16="http://schemas.microsoft.com/office/drawing/2014/main" id="{5F5179BB-1DC4-1442-735B-CC6DE2764427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5589;p76">
                <a:extLst>
                  <a:ext uri="{FF2B5EF4-FFF2-40B4-BE49-F238E27FC236}">
                    <a16:creationId xmlns:a16="http://schemas.microsoft.com/office/drawing/2014/main" id="{6E9D6B36-D946-B484-3031-A9F9F2E64A7B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5590;p76">
                <a:extLst>
                  <a:ext uri="{FF2B5EF4-FFF2-40B4-BE49-F238E27FC236}">
                    <a16:creationId xmlns:a16="http://schemas.microsoft.com/office/drawing/2014/main" id="{045E45CF-5248-82E4-E42A-7BE70FAFA57B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5591;p76">
                <a:extLst>
                  <a:ext uri="{FF2B5EF4-FFF2-40B4-BE49-F238E27FC236}">
                    <a16:creationId xmlns:a16="http://schemas.microsoft.com/office/drawing/2014/main" id="{06660FC3-ED34-9DB2-9581-044753CF5F65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5592;p76">
                <a:extLst>
                  <a:ext uri="{FF2B5EF4-FFF2-40B4-BE49-F238E27FC236}">
                    <a16:creationId xmlns:a16="http://schemas.microsoft.com/office/drawing/2014/main" id="{5CD0B9EC-D0B8-0BC4-5C8C-8EF097C9236B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5593;p76">
                <a:extLst>
                  <a:ext uri="{FF2B5EF4-FFF2-40B4-BE49-F238E27FC236}">
                    <a16:creationId xmlns:a16="http://schemas.microsoft.com/office/drawing/2014/main" id="{48A2390B-45A4-D075-1FFA-EE42BBEBFD5E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5594;p76">
                <a:extLst>
                  <a:ext uri="{FF2B5EF4-FFF2-40B4-BE49-F238E27FC236}">
                    <a16:creationId xmlns:a16="http://schemas.microsoft.com/office/drawing/2014/main" id="{56EAA77C-01D3-EB48-F0C3-746F65F46DC6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5595;p76">
                <a:extLst>
                  <a:ext uri="{FF2B5EF4-FFF2-40B4-BE49-F238E27FC236}">
                    <a16:creationId xmlns:a16="http://schemas.microsoft.com/office/drawing/2014/main" id="{AA0E9BBC-50C4-5CD9-8DFF-DECE248C94E7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5596;p76">
                <a:extLst>
                  <a:ext uri="{FF2B5EF4-FFF2-40B4-BE49-F238E27FC236}">
                    <a16:creationId xmlns:a16="http://schemas.microsoft.com/office/drawing/2014/main" id="{E1689EFE-1C09-779B-1C4D-848BA4C7159B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5597;p76">
              <a:extLst>
                <a:ext uri="{FF2B5EF4-FFF2-40B4-BE49-F238E27FC236}">
                  <a16:creationId xmlns:a16="http://schemas.microsoft.com/office/drawing/2014/main" id="{BE66EA93-D6F5-3C4B-0258-539F8113E667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654" name="Google Shape;5598;p76">
                <a:extLst>
                  <a:ext uri="{FF2B5EF4-FFF2-40B4-BE49-F238E27FC236}">
                    <a16:creationId xmlns:a16="http://schemas.microsoft.com/office/drawing/2014/main" id="{8240FADC-2332-2300-84FF-E5D3CF81F6C1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5599;p76">
                <a:extLst>
                  <a:ext uri="{FF2B5EF4-FFF2-40B4-BE49-F238E27FC236}">
                    <a16:creationId xmlns:a16="http://schemas.microsoft.com/office/drawing/2014/main" id="{EE9FB28B-E3AE-9E13-09F8-6E152D29D1EA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5600;p76">
                <a:extLst>
                  <a:ext uri="{FF2B5EF4-FFF2-40B4-BE49-F238E27FC236}">
                    <a16:creationId xmlns:a16="http://schemas.microsoft.com/office/drawing/2014/main" id="{E7ED89BD-BB42-F68B-0AE8-F5419DBDEB07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5601;p76">
                <a:extLst>
                  <a:ext uri="{FF2B5EF4-FFF2-40B4-BE49-F238E27FC236}">
                    <a16:creationId xmlns:a16="http://schemas.microsoft.com/office/drawing/2014/main" id="{208EFC82-55C7-3B99-4D7D-EB1934FCB847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5602;p76">
                <a:extLst>
                  <a:ext uri="{FF2B5EF4-FFF2-40B4-BE49-F238E27FC236}">
                    <a16:creationId xmlns:a16="http://schemas.microsoft.com/office/drawing/2014/main" id="{12BE659E-03B0-9B59-EB8C-0C75212C421F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5603;p76">
                <a:extLst>
                  <a:ext uri="{FF2B5EF4-FFF2-40B4-BE49-F238E27FC236}">
                    <a16:creationId xmlns:a16="http://schemas.microsoft.com/office/drawing/2014/main" id="{7089DA2B-F7F2-021A-C81C-485F97DF6916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5604;p76">
                <a:extLst>
                  <a:ext uri="{FF2B5EF4-FFF2-40B4-BE49-F238E27FC236}">
                    <a16:creationId xmlns:a16="http://schemas.microsoft.com/office/drawing/2014/main" id="{B1BDC9F6-A9F4-D2D5-23CC-B5FBD931DC10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5605;p76">
                <a:extLst>
                  <a:ext uri="{FF2B5EF4-FFF2-40B4-BE49-F238E27FC236}">
                    <a16:creationId xmlns:a16="http://schemas.microsoft.com/office/drawing/2014/main" id="{AA1C3168-17E6-23A2-1CAB-F2921D71EDD6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5606;p76">
                <a:extLst>
                  <a:ext uri="{FF2B5EF4-FFF2-40B4-BE49-F238E27FC236}">
                    <a16:creationId xmlns:a16="http://schemas.microsoft.com/office/drawing/2014/main" id="{74063CB2-EFFE-A4DF-1658-FB7C2A8E2BB3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5607;p76">
                <a:extLst>
                  <a:ext uri="{FF2B5EF4-FFF2-40B4-BE49-F238E27FC236}">
                    <a16:creationId xmlns:a16="http://schemas.microsoft.com/office/drawing/2014/main" id="{5EB161CE-8CE8-013B-79DF-6D2E9EB0063A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5608;p76">
              <a:extLst>
                <a:ext uri="{FF2B5EF4-FFF2-40B4-BE49-F238E27FC236}">
                  <a16:creationId xmlns:a16="http://schemas.microsoft.com/office/drawing/2014/main" id="{1C4CBD18-9C59-8FDF-8805-130DB0586976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644" name="Google Shape;5609;p76">
                <a:extLst>
                  <a:ext uri="{FF2B5EF4-FFF2-40B4-BE49-F238E27FC236}">
                    <a16:creationId xmlns:a16="http://schemas.microsoft.com/office/drawing/2014/main" id="{2D6F92E6-B60B-7F9B-0625-FAC05C070294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5610;p76">
                <a:extLst>
                  <a:ext uri="{FF2B5EF4-FFF2-40B4-BE49-F238E27FC236}">
                    <a16:creationId xmlns:a16="http://schemas.microsoft.com/office/drawing/2014/main" id="{8B772317-9536-B091-4A79-D16C5D695C05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5611;p76">
                <a:extLst>
                  <a:ext uri="{FF2B5EF4-FFF2-40B4-BE49-F238E27FC236}">
                    <a16:creationId xmlns:a16="http://schemas.microsoft.com/office/drawing/2014/main" id="{ADC312D1-36D4-EA5D-1575-F67142A61043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5612;p76">
                <a:extLst>
                  <a:ext uri="{FF2B5EF4-FFF2-40B4-BE49-F238E27FC236}">
                    <a16:creationId xmlns:a16="http://schemas.microsoft.com/office/drawing/2014/main" id="{88C3379A-3383-7DF5-51A7-1BF81D1D3A57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5613;p76">
                <a:extLst>
                  <a:ext uri="{FF2B5EF4-FFF2-40B4-BE49-F238E27FC236}">
                    <a16:creationId xmlns:a16="http://schemas.microsoft.com/office/drawing/2014/main" id="{A003FC94-2B4A-D835-0B9E-84BD1A0B2910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5614;p76">
                <a:extLst>
                  <a:ext uri="{FF2B5EF4-FFF2-40B4-BE49-F238E27FC236}">
                    <a16:creationId xmlns:a16="http://schemas.microsoft.com/office/drawing/2014/main" id="{3D5BA88F-4790-79DA-A9D1-7E15732F2268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5615;p76">
                <a:extLst>
                  <a:ext uri="{FF2B5EF4-FFF2-40B4-BE49-F238E27FC236}">
                    <a16:creationId xmlns:a16="http://schemas.microsoft.com/office/drawing/2014/main" id="{FF846D87-ED1D-9D1A-F4A4-C799DCA1D017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5616;p76">
                <a:extLst>
                  <a:ext uri="{FF2B5EF4-FFF2-40B4-BE49-F238E27FC236}">
                    <a16:creationId xmlns:a16="http://schemas.microsoft.com/office/drawing/2014/main" id="{DD095A9D-A87E-9455-8305-B94820D1C7F0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5617;p76">
                <a:extLst>
                  <a:ext uri="{FF2B5EF4-FFF2-40B4-BE49-F238E27FC236}">
                    <a16:creationId xmlns:a16="http://schemas.microsoft.com/office/drawing/2014/main" id="{560A283C-917C-8946-0088-2753E01130C8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5618;p76">
                <a:extLst>
                  <a:ext uri="{FF2B5EF4-FFF2-40B4-BE49-F238E27FC236}">
                    <a16:creationId xmlns:a16="http://schemas.microsoft.com/office/drawing/2014/main" id="{D57CAE5C-2DBA-0F86-B077-FCDFF26EF0D5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5619;p76">
              <a:extLst>
                <a:ext uri="{FF2B5EF4-FFF2-40B4-BE49-F238E27FC236}">
                  <a16:creationId xmlns:a16="http://schemas.microsoft.com/office/drawing/2014/main" id="{F45CA395-C453-194C-CF56-0309F2403E1A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58" name="Google Shape;5620;p76">
                <a:extLst>
                  <a:ext uri="{FF2B5EF4-FFF2-40B4-BE49-F238E27FC236}">
                    <a16:creationId xmlns:a16="http://schemas.microsoft.com/office/drawing/2014/main" id="{06FC01F9-6D41-4374-F250-F431A0E05462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621;p76">
                <a:extLst>
                  <a:ext uri="{FF2B5EF4-FFF2-40B4-BE49-F238E27FC236}">
                    <a16:creationId xmlns:a16="http://schemas.microsoft.com/office/drawing/2014/main" id="{60EE7976-C0FC-4B0D-906C-3622CC437A4F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622;p76">
                <a:extLst>
                  <a:ext uri="{FF2B5EF4-FFF2-40B4-BE49-F238E27FC236}">
                    <a16:creationId xmlns:a16="http://schemas.microsoft.com/office/drawing/2014/main" id="{1AFCB4F4-69CC-56AB-ED3A-F5C6145997A6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623;p76">
                <a:extLst>
                  <a:ext uri="{FF2B5EF4-FFF2-40B4-BE49-F238E27FC236}">
                    <a16:creationId xmlns:a16="http://schemas.microsoft.com/office/drawing/2014/main" id="{EFC38BB9-8499-06FC-E590-3028B6692D4B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624;p76">
                <a:extLst>
                  <a:ext uri="{FF2B5EF4-FFF2-40B4-BE49-F238E27FC236}">
                    <a16:creationId xmlns:a16="http://schemas.microsoft.com/office/drawing/2014/main" id="{1465BD34-C76A-D122-3754-CB045153D10D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625;p76">
                <a:extLst>
                  <a:ext uri="{FF2B5EF4-FFF2-40B4-BE49-F238E27FC236}">
                    <a16:creationId xmlns:a16="http://schemas.microsoft.com/office/drawing/2014/main" id="{AF3509A2-704E-86A3-2E2C-3C7A825149B3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5626;p76">
                <a:extLst>
                  <a:ext uri="{FF2B5EF4-FFF2-40B4-BE49-F238E27FC236}">
                    <a16:creationId xmlns:a16="http://schemas.microsoft.com/office/drawing/2014/main" id="{D8D8BDD1-FC54-6D6D-AA19-523F27FFB17A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5627;p76">
                <a:extLst>
                  <a:ext uri="{FF2B5EF4-FFF2-40B4-BE49-F238E27FC236}">
                    <a16:creationId xmlns:a16="http://schemas.microsoft.com/office/drawing/2014/main" id="{C395C02E-BF57-80CB-7906-E52D35CFB36F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5628;p76">
                <a:extLst>
                  <a:ext uri="{FF2B5EF4-FFF2-40B4-BE49-F238E27FC236}">
                    <a16:creationId xmlns:a16="http://schemas.microsoft.com/office/drawing/2014/main" id="{BD3EFA5C-8F08-8077-44E4-48855F33BA65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5629;p76">
                <a:extLst>
                  <a:ext uri="{FF2B5EF4-FFF2-40B4-BE49-F238E27FC236}">
                    <a16:creationId xmlns:a16="http://schemas.microsoft.com/office/drawing/2014/main" id="{BE6D1957-07D1-24F0-0DDE-55FBF723FC49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5630;p76">
              <a:extLst>
                <a:ext uri="{FF2B5EF4-FFF2-40B4-BE49-F238E27FC236}">
                  <a16:creationId xmlns:a16="http://schemas.microsoft.com/office/drawing/2014/main" id="{D28D4399-E0E1-9309-25E5-6CAED80F5ED1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48" name="Google Shape;5631;p76">
                <a:extLst>
                  <a:ext uri="{FF2B5EF4-FFF2-40B4-BE49-F238E27FC236}">
                    <a16:creationId xmlns:a16="http://schemas.microsoft.com/office/drawing/2014/main" id="{F90BEDB5-743F-0712-8B80-9A4C39B5A1C8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632;p76">
                <a:extLst>
                  <a:ext uri="{FF2B5EF4-FFF2-40B4-BE49-F238E27FC236}">
                    <a16:creationId xmlns:a16="http://schemas.microsoft.com/office/drawing/2014/main" id="{7CBD44CF-F700-4C45-61F7-F9F9E9D6152D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633;p76">
                <a:extLst>
                  <a:ext uri="{FF2B5EF4-FFF2-40B4-BE49-F238E27FC236}">
                    <a16:creationId xmlns:a16="http://schemas.microsoft.com/office/drawing/2014/main" id="{083E26C4-8237-B767-30AA-088F4CC130A6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634;p76">
                <a:extLst>
                  <a:ext uri="{FF2B5EF4-FFF2-40B4-BE49-F238E27FC236}">
                    <a16:creationId xmlns:a16="http://schemas.microsoft.com/office/drawing/2014/main" id="{912D9BCA-E564-DA7C-36E0-1BBE028E0606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635;p76">
                <a:extLst>
                  <a:ext uri="{FF2B5EF4-FFF2-40B4-BE49-F238E27FC236}">
                    <a16:creationId xmlns:a16="http://schemas.microsoft.com/office/drawing/2014/main" id="{F7910498-C03F-BC94-A239-07FA5D7EC015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636;p76">
                <a:extLst>
                  <a:ext uri="{FF2B5EF4-FFF2-40B4-BE49-F238E27FC236}">
                    <a16:creationId xmlns:a16="http://schemas.microsoft.com/office/drawing/2014/main" id="{D7711EC1-2929-24CB-E52A-676D719EEC5A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637;p76">
                <a:extLst>
                  <a:ext uri="{FF2B5EF4-FFF2-40B4-BE49-F238E27FC236}">
                    <a16:creationId xmlns:a16="http://schemas.microsoft.com/office/drawing/2014/main" id="{8A6F0C18-C513-60AE-B024-D9E0E8EAAE9E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638;p76">
                <a:extLst>
                  <a:ext uri="{FF2B5EF4-FFF2-40B4-BE49-F238E27FC236}">
                    <a16:creationId xmlns:a16="http://schemas.microsoft.com/office/drawing/2014/main" id="{A4323F45-7456-574E-06E1-AEBA7FF660A8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39;p76">
                <a:extLst>
                  <a:ext uri="{FF2B5EF4-FFF2-40B4-BE49-F238E27FC236}">
                    <a16:creationId xmlns:a16="http://schemas.microsoft.com/office/drawing/2014/main" id="{ABAF144D-9330-F9AF-B10B-1B8C8CA2096A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640;p76">
                <a:extLst>
                  <a:ext uri="{FF2B5EF4-FFF2-40B4-BE49-F238E27FC236}">
                    <a16:creationId xmlns:a16="http://schemas.microsoft.com/office/drawing/2014/main" id="{4D886056-E4DA-3987-6BA8-7B135E16CE91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5641;p76">
              <a:extLst>
                <a:ext uri="{FF2B5EF4-FFF2-40B4-BE49-F238E27FC236}">
                  <a16:creationId xmlns:a16="http://schemas.microsoft.com/office/drawing/2014/main" id="{9C72748F-34A3-D11A-8DF2-F013109FF8A0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38" name="Google Shape;5642;p76">
                <a:extLst>
                  <a:ext uri="{FF2B5EF4-FFF2-40B4-BE49-F238E27FC236}">
                    <a16:creationId xmlns:a16="http://schemas.microsoft.com/office/drawing/2014/main" id="{E8CE6462-D068-EFD4-FA1D-4616E0F35AAE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643;p76">
                <a:extLst>
                  <a:ext uri="{FF2B5EF4-FFF2-40B4-BE49-F238E27FC236}">
                    <a16:creationId xmlns:a16="http://schemas.microsoft.com/office/drawing/2014/main" id="{3DD7D194-C95E-1E32-C1B6-7BE93FDC5970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644;p76">
                <a:extLst>
                  <a:ext uri="{FF2B5EF4-FFF2-40B4-BE49-F238E27FC236}">
                    <a16:creationId xmlns:a16="http://schemas.microsoft.com/office/drawing/2014/main" id="{FEBB364B-604E-3E72-B374-97AA9B33DA97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645;p76">
                <a:extLst>
                  <a:ext uri="{FF2B5EF4-FFF2-40B4-BE49-F238E27FC236}">
                    <a16:creationId xmlns:a16="http://schemas.microsoft.com/office/drawing/2014/main" id="{9A3D5BE5-A464-8D99-E44A-A962E6C08575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646;p76">
                <a:extLst>
                  <a:ext uri="{FF2B5EF4-FFF2-40B4-BE49-F238E27FC236}">
                    <a16:creationId xmlns:a16="http://schemas.microsoft.com/office/drawing/2014/main" id="{2ABCEB10-C993-B4F0-9A7C-AB9ED098A1F1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647;p76">
                <a:extLst>
                  <a:ext uri="{FF2B5EF4-FFF2-40B4-BE49-F238E27FC236}">
                    <a16:creationId xmlns:a16="http://schemas.microsoft.com/office/drawing/2014/main" id="{3985027B-76EF-70B9-F29B-C020C0E960D8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648;p76">
                <a:extLst>
                  <a:ext uri="{FF2B5EF4-FFF2-40B4-BE49-F238E27FC236}">
                    <a16:creationId xmlns:a16="http://schemas.microsoft.com/office/drawing/2014/main" id="{05D66785-473D-1022-5039-DB16B8BFCFE1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649;p76">
                <a:extLst>
                  <a:ext uri="{FF2B5EF4-FFF2-40B4-BE49-F238E27FC236}">
                    <a16:creationId xmlns:a16="http://schemas.microsoft.com/office/drawing/2014/main" id="{DABEE3C1-F0F1-B54B-D0A5-1D9D9D48E5F3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650;p76">
                <a:extLst>
                  <a:ext uri="{FF2B5EF4-FFF2-40B4-BE49-F238E27FC236}">
                    <a16:creationId xmlns:a16="http://schemas.microsoft.com/office/drawing/2014/main" id="{FC514D86-19E9-B80D-AFC2-81146A44064E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651;p76">
                <a:extLst>
                  <a:ext uri="{FF2B5EF4-FFF2-40B4-BE49-F238E27FC236}">
                    <a16:creationId xmlns:a16="http://schemas.microsoft.com/office/drawing/2014/main" id="{AA6D6144-EF10-0102-913F-FD5C12DBD4B6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5652;p76">
              <a:extLst>
                <a:ext uri="{FF2B5EF4-FFF2-40B4-BE49-F238E27FC236}">
                  <a16:creationId xmlns:a16="http://schemas.microsoft.com/office/drawing/2014/main" id="{D116F52B-1EFE-A13D-7214-9BE3437AA6C6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28" name="Google Shape;5653;p76">
                <a:extLst>
                  <a:ext uri="{FF2B5EF4-FFF2-40B4-BE49-F238E27FC236}">
                    <a16:creationId xmlns:a16="http://schemas.microsoft.com/office/drawing/2014/main" id="{F3991B85-32FB-9BBD-FB17-E9D95672A3B0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654;p76">
                <a:extLst>
                  <a:ext uri="{FF2B5EF4-FFF2-40B4-BE49-F238E27FC236}">
                    <a16:creationId xmlns:a16="http://schemas.microsoft.com/office/drawing/2014/main" id="{723D9118-0B6C-C8EF-5E17-2D363F7238F3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655;p76">
                <a:extLst>
                  <a:ext uri="{FF2B5EF4-FFF2-40B4-BE49-F238E27FC236}">
                    <a16:creationId xmlns:a16="http://schemas.microsoft.com/office/drawing/2014/main" id="{0B351153-E1D7-56D1-1E98-CC83D6D32D67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656;p76">
                <a:extLst>
                  <a:ext uri="{FF2B5EF4-FFF2-40B4-BE49-F238E27FC236}">
                    <a16:creationId xmlns:a16="http://schemas.microsoft.com/office/drawing/2014/main" id="{B1B59EEF-71BF-2D0A-35E6-0CE1027ABE60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657;p76">
                <a:extLst>
                  <a:ext uri="{FF2B5EF4-FFF2-40B4-BE49-F238E27FC236}">
                    <a16:creationId xmlns:a16="http://schemas.microsoft.com/office/drawing/2014/main" id="{649A5273-47D9-D905-7B19-ED48D2D846D3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658;p76">
                <a:extLst>
                  <a:ext uri="{FF2B5EF4-FFF2-40B4-BE49-F238E27FC236}">
                    <a16:creationId xmlns:a16="http://schemas.microsoft.com/office/drawing/2014/main" id="{E2B35843-BEB5-AA14-C6FB-A445A6B1849E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659;p76">
                <a:extLst>
                  <a:ext uri="{FF2B5EF4-FFF2-40B4-BE49-F238E27FC236}">
                    <a16:creationId xmlns:a16="http://schemas.microsoft.com/office/drawing/2014/main" id="{8EFAEB35-8FCD-8B09-0D99-21756F92FACD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660;p76">
                <a:extLst>
                  <a:ext uri="{FF2B5EF4-FFF2-40B4-BE49-F238E27FC236}">
                    <a16:creationId xmlns:a16="http://schemas.microsoft.com/office/drawing/2014/main" id="{C21BC88C-72BF-FC1E-A27B-09A765D90A62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661;p76">
                <a:extLst>
                  <a:ext uri="{FF2B5EF4-FFF2-40B4-BE49-F238E27FC236}">
                    <a16:creationId xmlns:a16="http://schemas.microsoft.com/office/drawing/2014/main" id="{99C25601-97E6-D999-FA7F-2483CE286ABA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662;p76">
                <a:extLst>
                  <a:ext uri="{FF2B5EF4-FFF2-40B4-BE49-F238E27FC236}">
                    <a16:creationId xmlns:a16="http://schemas.microsoft.com/office/drawing/2014/main" id="{2F178E91-AF73-A867-E9FB-EC9C2806FB3B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079B-242D-B2C9-CAC9-E9FA4456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ХИМИЧЕСКАЯ ЧАСТЬ РЕШЕНИЯ</a:t>
            </a:r>
            <a:endParaRPr lang="en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493DEDB-BD9E-D05A-1A5F-638E642D8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345357"/>
              </p:ext>
            </p:extLst>
          </p:nvPr>
        </p:nvGraphicFramePr>
        <p:xfrm>
          <a:off x="349800" y="1546560"/>
          <a:ext cx="8636258" cy="2944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810DA0F9-10DF-50AB-255A-456A67025EE6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364000" y="1204062"/>
            <a:ext cx="4416000" cy="284700"/>
          </a:xfrm>
        </p:spPr>
        <p:txBody>
          <a:bodyPr>
            <a:normAutofit fontScale="90000"/>
          </a:bodyPr>
          <a:lstStyle/>
          <a:p>
            <a:pPr algn="ctr"/>
            <a:r>
              <a:rPr lang="en-RU" sz="3200" dirty="0">
                <a:latin typeface="Century Gothic" panose="020B0502020202020204" pitchFamily="34" charset="0"/>
              </a:rPr>
              <a:t>Additional Features</a:t>
            </a:r>
            <a:endParaRPr lang="en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7" name="Google Shape;697;p44"/>
          <p:cNvGraphicFramePr/>
          <p:nvPr>
            <p:extLst>
              <p:ext uri="{D42A27DB-BD31-4B8C-83A1-F6EECF244321}">
                <p14:modId xmlns:p14="http://schemas.microsoft.com/office/powerpoint/2010/main" val="2514873475"/>
              </p:ext>
            </p:extLst>
          </p:nvPr>
        </p:nvGraphicFramePr>
        <p:xfrm>
          <a:off x="290945" y="1250110"/>
          <a:ext cx="8503252" cy="3637775"/>
        </p:xfrm>
        <a:graphic>
          <a:graphicData uri="http://schemas.openxmlformats.org/drawingml/2006/table">
            <a:tbl>
              <a:tblPr>
                <a:noFill/>
                <a:tableStyleId>{F6C6A158-8445-4D10-89A0-EC08BCD82D8B}</a:tableStyleId>
              </a:tblPr>
              <a:tblGrid>
                <a:gridCol w="1975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92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</a:rPr>
                        <a:t>Описание</a:t>
                      </a:r>
                      <a:endParaRPr sz="1600" b="1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</a:rPr>
                        <a:t>Ссылка</a:t>
                      </a:r>
                      <a:endParaRPr sz="1600" b="1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9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 err="1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</a:rPr>
                        <a:t>ChemIDplus</a:t>
                      </a:r>
                      <a:endParaRPr sz="1600" b="1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Arial"/>
                          <a:cs typeface="Arial"/>
                          <a:sym typeface="Arial"/>
                        </a:rPr>
                        <a:t>Датасет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Arial"/>
                          <a:cs typeface="Arial"/>
                          <a:sym typeface="Arial"/>
                        </a:rPr>
                        <a:t>, содержащий более 400 000 химических веществ (названия, синонимы и структуры)</a:t>
                      </a:r>
                      <a:endParaRPr sz="1100" b="1" dirty="0">
                        <a:solidFill>
                          <a:srgbClr val="414042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ссылка</a:t>
                      </a:r>
                      <a:endParaRPr sz="12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9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</a:rPr>
                        <a:t>PubChem</a:t>
                      </a:r>
                      <a:endParaRPr sz="1600" b="1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Arial"/>
                          <a:cs typeface="Arial"/>
                          <a:sym typeface="Arial"/>
                        </a:rPr>
                        <a:t>Открытая база данных по химии в Национальном институте здравоохранения</a:t>
                      </a:r>
                      <a:endParaRPr sz="1100" b="1" dirty="0">
                        <a:solidFill>
                          <a:srgbClr val="414042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ссылка</a:t>
                      </a:r>
                      <a:endParaRPr sz="12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</a:rPr>
                        <a:t>ChemBL</a:t>
                      </a:r>
                      <a:endParaRPr sz="1600" b="1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Arial"/>
                          <a:cs typeface="Arial"/>
                          <a:sym typeface="Arial"/>
                        </a:rPr>
                        <a:t>Созданная вручную база данных биоактивных молекул с лекарственными свойствами</a:t>
                      </a:r>
                      <a:endParaRPr sz="1100" b="1" dirty="0">
                        <a:solidFill>
                          <a:srgbClr val="414042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ссылка</a:t>
                      </a:r>
                      <a:endParaRPr sz="12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996517"/>
                  </a:ext>
                </a:extLst>
              </a:tr>
              <a:tr h="5715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</a:rPr>
                        <a:t>SIDER</a:t>
                      </a:r>
                      <a:endParaRPr sz="1600" b="1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Arial"/>
                          <a:cs typeface="Arial"/>
                          <a:sym typeface="Arial"/>
                        </a:rPr>
                        <a:t>База данных содержит информацию о продаваемых лекарствах и зарегистрированных побочных реакциях на них</a:t>
                      </a:r>
                      <a:endParaRPr sz="1100" b="1" dirty="0">
                        <a:solidFill>
                          <a:srgbClr val="414042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ссылка</a:t>
                      </a:r>
                      <a:endParaRPr sz="12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041642"/>
                  </a:ext>
                </a:extLst>
              </a:tr>
              <a:tr h="7621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</a:rPr>
                        <a:t>EcoTox</a:t>
                      </a:r>
                      <a:endParaRPr sz="1600" b="1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Arial"/>
                          <a:cs typeface="Arial"/>
                          <a:sym typeface="Arial"/>
                        </a:rPr>
                        <a:t>Комплексная база знаний, предоставляющая данные по токсичности отдельных химических веществ для водных и наземных видов</a:t>
                      </a:r>
                      <a:endParaRPr sz="1100" b="1" dirty="0">
                        <a:solidFill>
                          <a:srgbClr val="414042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Poppins"/>
                          <a:cs typeface="Poppins"/>
                          <a:sym typeface="Poppin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ссылка</a:t>
                      </a:r>
                      <a:endParaRPr sz="12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134827"/>
                  </a:ext>
                </a:extLst>
              </a:tr>
            </a:tbl>
          </a:graphicData>
        </a:graphic>
      </p:graphicFrame>
      <p:sp>
        <p:nvSpPr>
          <p:cNvPr id="698" name="Google Shape;698;p44"/>
          <p:cNvSpPr txBox="1">
            <a:spLocks noGrp="1"/>
          </p:cNvSpPr>
          <p:nvPr>
            <p:ph type="title"/>
          </p:nvPr>
        </p:nvSpPr>
        <p:spPr>
          <a:xfrm>
            <a:off x="349800" y="349800"/>
            <a:ext cx="84444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ИСПОЛЬЗУЕМЫЕ БАЗЫ ДАННЫХ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D7428C-4CCA-BE2B-4CAD-E820AE2E291C}"/>
              </a:ext>
            </a:extLst>
          </p:cNvPr>
          <p:cNvSpPr/>
          <p:nvPr/>
        </p:nvSpPr>
        <p:spPr>
          <a:xfrm>
            <a:off x="157942" y="1346662"/>
            <a:ext cx="473825" cy="448887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4"/>
          <p:cNvSpPr txBox="1">
            <a:spLocks noGrp="1"/>
          </p:cNvSpPr>
          <p:nvPr>
            <p:ph type="title"/>
          </p:nvPr>
        </p:nvSpPr>
        <p:spPr>
          <a:xfrm>
            <a:off x="349800" y="349800"/>
            <a:ext cx="84444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Gothic" panose="020B0502020202020204" pitchFamily="34" charset="0"/>
              </a:rPr>
              <a:t>C</a:t>
            </a:r>
            <a:r>
              <a:rPr lang="ru-RU" dirty="0">
                <a:latin typeface="Century Gothic" panose="020B0502020202020204" pitchFamily="34" charset="0"/>
              </a:rPr>
              <a:t>ОЗДАННЫЙ ДАТАСЕТ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D7428C-4CCA-BE2B-4CAD-E820AE2E291C}"/>
              </a:ext>
            </a:extLst>
          </p:cNvPr>
          <p:cNvSpPr/>
          <p:nvPr/>
        </p:nvSpPr>
        <p:spPr>
          <a:xfrm>
            <a:off x="157942" y="1346662"/>
            <a:ext cx="473825" cy="448887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70767-1763-3438-8F98-A7A34E631CC1}"/>
              </a:ext>
            </a:extLst>
          </p:cNvPr>
          <p:cNvSpPr txBox="1"/>
          <p:nvPr/>
        </p:nvSpPr>
        <p:spPr>
          <a:xfrm>
            <a:off x="829194" y="1740753"/>
            <a:ext cx="7450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Для сбора </a:t>
            </a:r>
            <a:r>
              <a:rPr lang="ru-RU" sz="1600" b="0" i="0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датасета</a:t>
            </a:r>
            <a:r>
              <a:rPr lang="ru-RU" sz="1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мы в команде использовали различные источники данных и провели количественную оценку каждого источника в соответствии с требованиями</a:t>
            </a:r>
            <a:endParaRPr lang="en-RU" sz="1600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20CD9-D665-30C3-A95A-829C23EEAD54}"/>
              </a:ext>
            </a:extLst>
          </p:cNvPr>
          <p:cNvSpPr txBox="1"/>
          <p:nvPr/>
        </p:nvSpPr>
        <p:spPr>
          <a:xfrm>
            <a:off x="829194" y="2886287"/>
            <a:ext cx="76497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Для учета разнообразия источников экспериментальных данных мы собрали данные из 13 различных источников, включая базы данных и научные публикации. Мы также проверяли, содержат ли эти источники более 1000 структур с экспериментальными данными.</a:t>
            </a:r>
            <a:endParaRPr lang="en-RU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451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4"/>
          <p:cNvSpPr txBox="1">
            <a:spLocks noGrp="1"/>
          </p:cNvSpPr>
          <p:nvPr>
            <p:ph type="title"/>
          </p:nvPr>
        </p:nvSpPr>
        <p:spPr>
          <a:xfrm>
            <a:off x="349800" y="349800"/>
            <a:ext cx="84444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ЧАСТЬ МАШИННОГО ОБУЧЕНИЯ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8D377-A751-5CFB-CB29-0F37FB8B9301}"/>
              </a:ext>
            </a:extLst>
          </p:cNvPr>
          <p:cNvSpPr/>
          <p:nvPr/>
        </p:nvSpPr>
        <p:spPr>
          <a:xfrm>
            <a:off x="7622771" y="1204062"/>
            <a:ext cx="1171429" cy="3701861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D7428C-4CCA-BE2B-4CAD-E820AE2E291C}"/>
              </a:ext>
            </a:extLst>
          </p:cNvPr>
          <p:cNvSpPr/>
          <p:nvPr/>
        </p:nvSpPr>
        <p:spPr>
          <a:xfrm>
            <a:off x="157942" y="1346662"/>
            <a:ext cx="473825" cy="448887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DF5512FD-739B-C9A9-5E84-4E5A23E5F51C}"/>
              </a:ext>
            </a:extLst>
          </p:cNvPr>
          <p:cNvSpPr txBox="1">
            <a:spLocks/>
          </p:cNvSpPr>
          <p:nvPr/>
        </p:nvSpPr>
        <p:spPr>
          <a:xfrm>
            <a:off x="250922" y="1795549"/>
            <a:ext cx="2615807" cy="1296786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8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Блок-схема общего процесса задачи</a:t>
            </a:r>
            <a:endParaRPr lang="en-RU" sz="2800" b="1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CB551-B4D1-DFC7-D87E-94FD3990523A}"/>
              </a:ext>
            </a:extLst>
          </p:cNvPr>
          <p:cNvSpPr/>
          <p:nvPr/>
        </p:nvSpPr>
        <p:spPr>
          <a:xfrm>
            <a:off x="232756" y="1720735"/>
            <a:ext cx="224444" cy="3175461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D1F90B-A0A9-6C67-341E-5C1195942A44}"/>
              </a:ext>
            </a:extLst>
          </p:cNvPr>
          <p:cNvSpPr/>
          <p:nvPr/>
        </p:nvSpPr>
        <p:spPr>
          <a:xfrm rot="5400000">
            <a:off x="2969489" y="2061789"/>
            <a:ext cx="224444" cy="5463823"/>
          </a:xfrm>
          <a:prstGeom prst="rect">
            <a:avLst/>
          </a:prstGeom>
          <a:solidFill>
            <a:srgbClr val="2A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5BDB2F6-3961-6A40-F436-C77B050C2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6" y="1305125"/>
            <a:ext cx="5544653" cy="33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85533"/>
      </p:ext>
    </p:extLst>
  </p:cSld>
  <p:clrMapOvr>
    <a:masterClrMapping/>
  </p:clrMapOvr>
</p:sld>
</file>

<file path=ppt/theme/theme1.xml><?xml version="1.0" encoding="utf-8"?>
<a:theme xmlns:a="http://schemas.openxmlformats.org/drawingml/2006/main" name="Biochemical Technician CV by Slidesgo">
  <a:themeElements>
    <a:clrScheme name="Simple Light">
      <a:dk1>
        <a:srgbClr val="2A2E38"/>
      </a:dk1>
      <a:lt1>
        <a:srgbClr val="9CE8E7"/>
      </a:lt1>
      <a:dk2>
        <a:srgbClr val="FFFFFF"/>
      </a:dk2>
      <a:lt2>
        <a:srgbClr val="CCCCC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463</Words>
  <Application>Microsoft Macintosh PowerPoint</Application>
  <PresentationFormat>On-screen Show (16:9)</PresentationFormat>
  <Paragraphs>91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Century Gothic</vt:lpstr>
      <vt:lpstr>Arial</vt:lpstr>
      <vt:lpstr>Poppins ExtraBold</vt:lpstr>
      <vt:lpstr>Poppins</vt:lpstr>
      <vt:lpstr>Questrial</vt:lpstr>
      <vt:lpstr>Biochemical Technician CV by Slidesgo</vt:lpstr>
      <vt:lpstr>PharmHack BioHack Team</vt:lpstr>
      <vt:lpstr>СОДЕРЖАНИЕ</vt:lpstr>
      <vt:lpstr>КОМАНДА</vt:lpstr>
      <vt:lpstr>АКТУАЛЬНОСТЬ КЕЙСА</vt:lpstr>
      <vt:lpstr>ХИМИЧЕСКАЯ ЧАСТЬ РЕШЕНИЯ</vt:lpstr>
      <vt:lpstr>ХИМИЧЕСКАЯ ЧАСТЬ РЕШЕНИЯ</vt:lpstr>
      <vt:lpstr>ИСПОЛЬЗУЕМЫЕ БАЗЫ ДАННЫХ</vt:lpstr>
      <vt:lpstr>CОЗДАННЫЙ ДАТАСЕТ</vt:lpstr>
      <vt:lpstr>ЧАСТЬ МАШИННОГО ОБУЧЕНИЯ</vt:lpstr>
      <vt:lpstr>ЧАСТЬ МАШИННОГО ОБУЧЕНИЯ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PharmHack BioHack Team</dc:title>
  <cp:lastModifiedBy>Борисов Никита Олегович</cp:lastModifiedBy>
  <cp:revision>4</cp:revision>
  <dcterms:modified xsi:type="dcterms:W3CDTF">2023-04-30T20:38:34Z</dcterms:modified>
</cp:coreProperties>
</file>